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298" r:id="rId3"/>
    <p:sldId id="356" r:id="rId4"/>
    <p:sldId id="351" r:id="rId5"/>
    <p:sldId id="307" r:id="rId6"/>
    <p:sldId id="308" r:id="rId7"/>
    <p:sldId id="309" r:id="rId8"/>
    <p:sldId id="303" r:id="rId9"/>
    <p:sldId id="304" r:id="rId10"/>
    <p:sldId id="357" r:id="rId11"/>
    <p:sldId id="364" r:id="rId12"/>
    <p:sldId id="363" r:id="rId13"/>
    <p:sldId id="338" r:id="rId14"/>
    <p:sldId id="341" r:id="rId15"/>
    <p:sldId id="339" r:id="rId16"/>
    <p:sldId id="340" r:id="rId17"/>
    <p:sldId id="333" r:id="rId18"/>
    <p:sldId id="344" r:id="rId19"/>
    <p:sldId id="331" r:id="rId20"/>
    <p:sldId id="342" r:id="rId21"/>
    <p:sldId id="332" r:id="rId22"/>
    <p:sldId id="348" r:id="rId23"/>
    <p:sldId id="319" r:id="rId24"/>
    <p:sldId id="258" r:id="rId25"/>
    <p:sldId id="361" r:id="rId26"/>
    <p:sldId id="260" r:id="rId27"/>
    <p:sldId id="349" r:id="rId28"/>
    <p:sldId id="268" r:id="rId29"/>
    <p:sldId id="294" r:id="rId30"/>
    <p:sldId id="259" r:id="rId31"/>
    <p:sldId id="326" r:id="rId32"/>
    <p:sldId id="273" r:id="rId33"/>
    <p:sldId id="350" r:id="rId34"/>
    <p:sldId id="328" r:id="rId35"/>
    <p:sldId id="313" r:id="rId36"/>
    <p:sldId id="354" r:id="rId37"/>
    <p:sldId id="360" r:id="rId38"/>
    <p:sldId id="358" r:id="rId39"/>
    <p:sldId id="365" r:id="rId40"/>
    <p:sldId id="359"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3" autoAdjust="0"/>
  </p:normalViewPr>
  <p:slideViewPr>
    <p:cSldViewPr>
      <p:cViewPr varScale="1">
        <p:scale>
          <a:sx n="72" d="100"/>
          <a:sy n="72"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F5583-6A15-4295-A59F-77A918D9596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0253B82-BB27-4757-965B-38E3CD31C9E2}">
      <dgm:prSet phldrT="[Text]"/>
      <dgm:spPr/>
      <dgm:t>
        <a:bodyPr/>
        <a:lstStyle/>
        <a:p>
          <a:r>
            <a:rPr lang="sk-SK" b="1" dirty="0"/>
            <a:t>Autori, redakčná rada </a:t>
          </a:r>
          <a:endParaRPr lang="en-US" b="1" dirty="0"/>
        </a:p>
      </dgm:t>
    </dgm:pt>
    <dgm:pt modelId="{12A1148C-992E-4126-8D1B-5ED69D77F0EB}" type="parTrans" cxnId="{D7464162-08E1-4401-81BD-79013CEF58EB}">
      <dgm:prSet/>
      <dgm:spPr/>
      <dgm:t>
        <a:bodyPr/>
        <a:lstStyle/>
        <a:p>
          <a:endParaRPr lang="en-US"/>
        </a:p>
      </dgm:t>
    </dgm:pt>
    <dgm:pt modelId="{560F96CA-AFE3-4C9B-A2F5-EB8693DD357E}" type="sibTrans" cxnId="{D7464162-08E1-4401-81BD-79013CEF58EB}">
      <dgm:prSet/>
      <dgm:spPr/>
      <dgm:t>
        <a:bodyPr/>
        <a:lstStyle/>
        <a:p>
          <a:endParaRPr lang="en-US"/>
        </a:p>
      </dgm:t>
    </dgm:pt>
    <dgm:pt modelId="{1D723379-5A1A-44ED-AC7A-527D84E31DC1}">
      <dgm:prSet phldrT="[Text]"/>
      <dgm:spPr/>
      <dgm:t>
        <a:bodyPr/>
        <a:lstStyle/>
        <a:p>
          <a:r>
            <a:rPr lang="sk-SK" b="1" dirty="0"/>
            <a:t>Globálny kontext výzkumu</a:t>
          </a:r>
          <a:endParaRPr lang="en-US" b="1" dirty="0"/>
        </a:p>
      </dgm:t>
    </dgm:pt>
    <dgm:pt modelId="{2C640158-DF17-4BB6-A1BB-EBCCFF19B08A}" type="parTrans" cxnId="{FBAA6E23-CF22-4834-A0C0-65618F20410E}">
      <dgm:prSet/>
      <dgm:spPr/>
      <dgm:t>
        <a:bodyPr/>
        <a:lstStyle/>
        <a:p>
          <a:endParaRPr lang="en-US"/>
        </a:p>
      </dgm:t>
    </dgm:pt>
    <dgm:pt modelId="{6709A18A-71AB-47D8-959B-EE142809B40F}" type="sibTrans" cxnId="{FBAA6E23-CF22-4834-A0C0-65618F20410E}">
      <dgm:prSet/>
      <dgm:spPr/>
      <dgm:t>
        <a:bodyPr/>
        <a:lstStyle/>
        <a:p>
          <a:endParaRPr lang="en-US"/>
        </a:p>
      </dgm:t>
    </dgm:pt>
    <dgm:pt modelId="{C4F97B7D-6842-4408-9EEF-0FE641C84F9B}">
      <dgm:prSet phldrT="[Text]"/>
      <dgm:spPr/>
      <dgm:t>
        <a:bodyPr/>
        <a:lstStyle/>
        <a:p>
          <a:r>
            <a:rPr lang="sk-SK" b="1" dirty="0"/>
            <a:t>Regionálne časopisy</a:t>
          </a:r>
          <a:endParaRPr lang="en-US" b="1" dirty="0"/>
        </a:p>
      </dgm:t>
    </dgm:pt>
    <dgm:pt modelId="{04A2D423-9E51-47B1-8BD5-6756AE40352E}" type="parTrans" cxnId="{721DBCBD-EEF7-4ACE-B2E0-AB475B93B053}">
      <dgm:prSet/>
      <dgm:spPr/>
      <dgm:t>
        <a:bodyPr/>
        <a:lstStyle/>
        <a:p>
          <a:endParaRPr lang="en-US"/>
        </a:p>
      </dgm:t>
    </dgm:pt>
    <dgm:pt modelId="{CC794062-E966-4824-B1EE-4A2C6AA660D7}" type="sibTrans" cxnId="{721DBCBD-EEF7-4ACE-B2E0-AB475B93B053}">
      <dgm:prSet/>
      <dgm:spPr/>
      <dgm:t>
        <a:bodyPr/>
        <a:lstStyle/>
        <a:p>
          <a:endParaRPr lang="en-US"/>
        </a:p>
      </dgm:t>
    </dgm:pt>
    <dgm:pt modelId="{1E972C14-E767-46B9-B3EB-DFA46B21BD2B}">
      <dgm:prSet phldrT="[Text]"/>
      <dgm:spPr/>
      <dgm:t>
        <a:bodyPr/>
        <a:lstStyle/>
        <a:p>
          <a:r>
            <a:rPr lang="sk-SK" b="1" dirty="0"/>
            <a:t>Pokrytie krajiny</a:t>
          </a:r>
          <a:endParaRPr lang="en-US" b="1" dirty="0"/>
        </a:p>
      </dgm:t>
    </dgm:pt>
    <dgm:pt modelId="{CDF21C18-BF48-43E9-9E9E-E42DF3CC40D6}" type="parTrans" cxnId="{7F27EC75-9BDA-4277-BC37-AB3D6A24E38C}">
      <dgm:prSet/>
      <dgm:spPr/>
      <dgm:t>
        <a:bodyPr/>
        <a:lstStyle/>
        <a:p>
          <a:endParaRPr lang="en-US"/>
        </a:p>
      </dgm:t>
    </dgm:pt>
    <dgm:pt modelId="{8C97A28B-31EC-4FB8-B229-56927F4662BE}" type="sibTrans" cxnId="{7F27EC75-9BDA-4277-BC37-AB3D6A24E38C}">
      <dgm:prSet/>
      <dgm:spPr/>
      <dgm:t>
        <a:bodyPr/>
        <a:lstStyle/>
        <a:p>
          <a:endParaRPr lang="en-US"/>
        </a:p>
      </dgm:t>
    </dgm:pt>
    <dgm:pt modelId="{00ED6963-FD69-41F7-9952-52CAA685D3AB}" type="pres">
      <dgm:prSet presAssocID="{919F5583-6A15-4295-A59F-77A918D9596B}" presName="matrix" presStyleCnt="0">
        <dgm:presLayoutVars>
          <dgm:chMax val="1"/>
          <dgm:dir/>
          <dgm:resizeHandles val="exact"/>
        </dgm:presLayoutVars>
      </dgm:prSet>
      <dgm:spPr/>
    </dgm:pt>
    <dgm:pt modelId="{69B85CCA-673E-4BEE-AB2D-75C62E2FA7B2}" type="pres">
      <dgm:prSet presAssocID="{919F5583-6A15-4295-A59F-77A918D9596B}" presName="axisShape" presStyleLbl="bgShp" presStyleIdx="0" presStyleCnt="1"/>
      <dgm:spPr/>
    </dgm:pt>
    <dgm:pt modelId="{8EF2C86D-875E-48B8-AE44-1EC43623244C}" type="pres">
      <dgm:prSet presAssocID="{919F5583-6A15-4295-A59F-77A918D9596B}" presName="rect1" presStyleLbl="node1" presStyleIdx="0" presStyleCnt="4">
        <dgm:presLayoutVars>
          <dgm:chMax val="0"/>
          <dgm:chPref val="0"/>
          <dgm:bulletEnabled val="1"/>
        </dgm:presLayoutVars>
      </dgm:prSet>
      <dgm:spPr/>
    </dgm:pt>
    <dgm:pt modelId="{082DFAC1-3055-46DC-9CF9-8067C160B7ED}" type="pres">
      <dgm:prSet presAssocID="{919F5583-6A15-4295-A59F-77A918D9596B}" presName="rect2" presStyleLbl="node1" presStyleIdx="1" presStyleCnt="4">
        <dgm:presLayoutVars>
          <dgm:chMax val="0"/>
          <dgm:chPref val="0"/>
          <dgm:bulletEnabled val="1"/>
        </dgm:presLayoutVars>
      </dgm:prSet>
      <dgm:spPr/>
    </dgm:pt>
    <dgm:pt modelId="{5E70F2DC-22E0-47E4-BC49-BCA10097C1C2}" type="pres">
      <dgm:prSet presAssocID="{919F5583-6A15-4295-A59F-77A918D9596B}" presName="rect3" presStyleLbl="node1" presStyleIdx="2" presStyleCnt="4">
        <dgm:presLayoutVars>
          <dgm:chMax val="0"/>
          <dgm:chPref val="0"/>
          <dgm:bulletEnabled val="1"/>
        </dgm:presLayoutVars>
      </dgm:prSet>
      <dgm:spPr/>
    </dgm:pt>
    <dgm:pt modelId="{E6551FFF-C68E-452C-81FF-B1A2037B8C4D}" type="pres">
      <dgm:prSet presAssocID="{919F5583-6A15-4295-A59F-77A918D9596B}" presName="rect4" presStyleLbl="node1" presStyleIdx="3" presStyleCnt="4">
        <dgm:presLayoutVars>
          <dgm:chMax val="0"/>
          <dgm:chPref val="0"/>
          <dgm:bulletEnabled val="1"/>
        </dgm:presLayoutVars>
      </dgm:prSet>
      <dgm:spPr/>
    </dgm:pt>
  </dgm:ptLst>
  <dgm:cxnLst>
    <dgm:cxn modelId="{FBAA6E23-CF22-4834-A0C0-65618F20410E}" srcId="{919F5583-6A15-4295-A59F-77A918D9596B}" destId="{1D723379-5A1A-44ED-AC7A-527D84E31DC1}" srcOrd="1" destOrd="0" parTransId="{2C640158-DF17-4BB6-A1BB-EBCCFF19B08A}" sibTransId="{6709A18A-71AB-47D8-959B-EE142809B40F}"/>
    <dgm:cxn modelId="{B3B5A539-8866-4143-ADFF-3E4161D04E16}" type="presOf" srcId="{919F5583-6A15-4295-A59F-77A918D9596B}" destId="{00ED6963-FD69-41F7-9952-52CAA685D3AB}" srcOrd="0" destOrd="0" presId="urn:microsoft.com/office/officeart/2005/8/layout/matrix2"/>
    <dgm:cxn modelId="{D7464162-08E1-4401-81BD-79013CEF58EB}" srcId="{919F5583-6A15-4295-A59F-77A918D9596B}" destId="{60253B82-BB27-4757-965B-38E3CD31C9E2}" srcOrd="0" destOrd="0" parTransId="{12A1148C-992E-4126-8D1B-5ED69D77F0EB}" sibTransId="{560F96CA-AFE3-4C9B-A2F5-EB8693DD357E}"/>
    <dgm:cxn modelId="{7F27EC75-9BDA-4277-BC37-AB3D6A24E38C}" srcId="{919F5583-6A15-4295-A59F-77A918D9596B}" destId="{1E972C14-E767-46B9-B3EB-DFA46B21BD2B}" srcOrd="3" destOrd="0" parTransId="{CDF21C18-BF48-43E9-9E9E-E42DF3CC40D6}" sibTransId="{8C97A28B-31EC-4FB8-B229-56927F4662BE}"/>
    <dgm:cxn modelId="{534C4E8F-CE52-401F-9BED-28D15933ECAE}" type="presOf" srcId="{1D723379-5A1A-44ED-AC7A-527D84E31DC1}" destId="{082DFAC1-3055-46DC-9CF9-8067C160B7ED}" srcOrd="0" destOrd="0" presId="urn:microsoft.com/office/officeart/2005/8/layout/matrix2"/>
    <dgm:cxn modelId="{721DBCBD-EEF7-4ACE-B2E0-AB475B93B053}" srcId="{919F5583-6A15-4295-A59F-77A918D9596B}" destId="{C4F97B7D-6842-4408-9EEF-0FE641C84F9B}" srcOrd="2" destOrd="0" parTransId="{04A2D423-9E51-47B1-8BD5-6756AE40352E}" sibTransId="{CC794062-E966-4824-B1EE-4A2C6AA660D7}"/>
    <dgm:cxn modelId="{AAA18FE3-69AB-4847-8285-044D2497DA94}" type="presOf" srcId="{60253B82-BB27-4757-965B-38E3CD31C9E2}" destId="{8EF2C86D-875E-48B8-AE44-1EC43623244C}" srcOrd="0" destOrd="0" presId="urn:microsoft.com/office/officeart/2005/8/layout/matrix2"/>
    <dgm:cxn modelId="{F8B7C7EA-E22C-44AF-BC0C-AFC5626C39D7}" type="presOf" srcId="{C4F97B7D-6842-4408-9EEF-0FE641C84F9B}" destId="{5E70F2DC-22E0-47E4-BC49-BCA10097C1C2}" srcOrd="0" destOrd="0" presId="urn:microsoft.com/office/officeart/2005/8/layout/matrix2"/>
    <dgm:cxn modelId="{3C88C2FD-EAC4-43B1-BB09-B292F690EF8F}" type="presOf" srcId="{1E972C14-E767-46B9-B3EB-DFA46B21BD2B}" destId="{E6551FFF-C68E-452C-81FF-B1A2037B8C4D}" srcOrd="0" destOrd="0" presId="urn:microsoft.com/office/officeart/2005/8/layout/matrix2"/>
    <dgm:cxn modelId="{754A70EE-5DD9-46EE-936B-50CE149AD691}" type="presParOf" srcId="{00ED6963-FD69-41F7-9952-52CAA685D3AB}" destId="{69B85CCA-673E-4BEE-AB2D-75C62E2FA7B2}" srcOrd="0" destOrd="0" presId="urn:microsoft.com/office/officeart/2005/8/layout/matrix2"/>
    <dgm:cxn modelId="{446058AA-2FDA-4BCE-B738-3FFB77598FD6}" type="presParOf" srcId="{00ED6963-FD69-41F7-9952-52CAA685D3AB}" destId="{8EF2C86D-875E-48B8-AE44-1EC43623244C}" srcOrd="1" destOrd="0" presId="urn:microsoft.com/office/officeart/2005/8/layout/matrix2"/>
    <dgm:cxn modelId="{AEA9CE46-470A-4E45-9B17-AAC1F6A7D3ED}" type="presParOf" srcId="{00ED6963-FD69-41F7-9952-52CAA685D3AB}" destId="{082DFAC1-3055-46DC-9CF9-8067C160B7ED}" srcOrd="2" destOrd="0" presId="urn:microsoft.com/office/officeart/2005/8/layout/matrix2"/>
    <dgm:cxn modelId="{55398BB6-D494-4AB6-8D69-983167596FFF}" type="presParOf" srcId="{00ED6963-FD69-41F7-9952-52CAA685D3AB}" destId="{5E70F2DC-22E0-47E4-BC49-BCA10097C1C2}" srcOrd="3" destOrd="0" presId="urn:microsoft.com/office/officeart/2005/8/layout/matrix2"/>
    <dgm:cxn modelId="{0459E19C-529D-4F93-8DD0-C29B276A55BD}" type="presParOf" srcId="{00ED6963-FD69-41F7-9952-52CAA685D3AB}" destId="{E6551FFF-C68E-452C-81FF-B1A2037B8C4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C0152-2210-407C-BA3A-46952F732DA5}" type="doc">
      <dgm:prSet loTypeId="urn:microsoft.com/office/officeart/2005/8/layout/default#1" loCatId="list" qsTypeId="urn:microsoft.com/office/officeart/2005/8/quickstyle/simple1" qsCatId="simple" csTypeId="urn:microsoft.com/office/officeart/2005/8/colors/accent2_4" csCatId="accent2" phldr="1"/>
      <dgm:spPr/>
      <dgm:t>
        <a:bodyPr/>
        <a:lstStyle/>
        <a:p>
          <a:endParaRPr lang="en-US"/>
        </a:p>
      </dgm:t>
    </dgm:pt>
    <dgm:pt modelId="{692D0431-C4D3-402A-886E-01A70BC5D68F}">
      <dgm:prSet phldrT="[Text]"/>
      <dgm:spPr/>
      <dgm:t>
        <a:bodyPr/>
        <a:lstStyle/>
        <a:p>
          <a:r>
            <a:rPr lang="cs-CZ" b="1" dirty="0"/>
            <a:t>Nedostatočná koncentrácia na tému</a:t>
          </a:r>
          <a:r>
            <a:rPr lang="en-US" b="1" dirty="0"/>
            <a:t>; </a:t>
          </a:r>
        </a:p>
        <a:p>
          <a:r>
            <a:rPr lang="cs-CZ" b="1" dirty="0"/>
            <a:t>Nep</a:t>
          </a:r>
          <a:r>
            <a:rPr lang="sk-SK" b="1" dirty="0"/>
            <a:t>ôvodné štúdie</a:t>
          </a:r>
          <a:endParaRPr lang="en-US" b="1" dirty="0"/>
        </a:p>
      </dgm:t>
    </dgm:pt>
    <dgm:pt modelId="{E995D81E-45CE-4595-B769-A1DAC51A691B}" type="parTrans" cxnId="{0BEFC994-E76E-4F69-89AC-89EB74DD802B}">
      <dgm:prSet/>
      <dgm:spPr/>
      <dgm:t>
        <a:bodyPr/>
        <a:lstStyle/>
        <a:p>
          <a:endParaRPr lang="en-US"/>
        </a:p>
      </dgm:t>
    </dgm:pt>
    <dgm:pt modelId="{502DE642-5AF2-45D1-BDB4-988B4B353ED2}" type="sibTrans" cxnId="{0BEFC994-E76E-4F69-89AC-89EB74DD802B}">
      <dgm:prSet/>
      <dgm:spPr/>
      <dgm:t>
        <a:bodyPr/>
        <a:lstStyle/>
        <a:p>
          <a:endParaRPr lang="en-US"/>
        </a:p>
      </dgm:t>
    </dgm:pt>
    <dgm:pt modelId="{520283CF-E7AE-4877-8A27-E4DCC09D2663}">
      <dgm:prSet phldrT="[Text]"/>
      <dgm:spPr>
        <a:solidFill>
          <a:srgbClr val="C00000"/>
        </a:solidFill>
      </dgm:spPr>
      <dgm:t>
        <a:bodyPr/>
        <a:lstStyle/>
        <a:p>
          <a:r>
            <a:rPr lang="cs-CZ" b="1" dirty="0"/>
            <a:t>Neskoré vydávanie </a:t>
          </a:r>
          <a:r>
            <a:rPr lang="en-US" b="1" dirty="0"/>
            <a:t> </a:t>
          </a:r>
          <a:r>
            <a:rPr lang="cs-CZ" b="1" dirty="0"/>
            <a:t>Málo článkov </a:t>
          </a:r>
          <a:endParaRPr lang="en-US" b="1" dirty="0"/>
        </a:p>
      </dgm:t>
    </dgm:pt>
    <dgm:pt modelId="{6435A04E-83D7-483E-88C0-B836075F1BB5}" type="parTrans" cxnId="{C7E9E6AA-104A-4CA7-8614-82E5B56AAF6D}">
      <dgm:prSet/>
      <dgm:spPr/>
      <dgm:t>
        <a:bodyPr/>
        <a:lstStyle/>
        <a:p>
          <a:endParaRPr lang="en-US"/>
        </a:p>
      </dgm:t>
    </dgm:pt>
    <dgm:pt modelId="{F57A046F-AA22-4F10-B6B0-7F01A652C694}" type="sibTrans" cxnId="{C7E9E6AA-104A-4CA7-8614-82E5B56AAF6D}">
      <dgm:prSet/>
      <dgm:spPr/>
      <dgm:t>
        <a:bodyPr/>
        <a:lstStyle/>
        <a:p>
          <a:endParaRPr lang="en-US"/>
        </a:p>
      </dgm:t>
    </dgm:pt>
    <dgm:pt modelId="{158635AE-8820-4A74-992D-6C45C12E74DF}">
      <dgm:prSet phldrT="[Text]"/>
      <dgm:spPr>
        <a:solidFill>
          <a:srgbClr val="C00000"/>
        </a:solidFill>
      </dgm:spPr>
      <dgm:t>
        <a:bodyPr/>
        <a:lstStyle/>
        <a:p>
          <a:r>
            <a:rPr lang="cs-CZ" b="1" dirty="0">
              <a:solidFill>
                <a:schemeClr val="bg1"/>
              </a:solidFill>
            </a:rPr>
            <a:t>Nízky vplyv v porovnaní s kategóriou</a:t>
          </a:r>
          <a:endParaRPr lang="en-US" b="1" dirty="0">
            <a:solidFill>
              <a:schemeClr val="bg1"/>
            </a:solidFill>
          </a:endParaRPr>
        </a:p>
      </dgm:t>
    </dgm:pt>
    <dgm:pt modelId="{1237D2FC-55AF-4767-B23E-022BFDC6BFD1}" type="parTrans" cxnId="{19101BA0-9530-42E6-A4EA-86C37C72388C}">
      <dgm:prSet/>
      <dgm:spPr/>
      <dgm:t>
        <a:bodyPr/>
        <a:lstStyle/>
        <a:p>
          <a:endParaRPr lang="en-US"/>
        </a:p>
      </dgm:t>
    </dgm:pt>
    <dgm:pt modelId="{596B1386-C908-4DD5-8D25-14659E4DDCEA}" type="sibTrans" cxnId="{19101BA0-9530-42E6-A4EA-86C37C72388C}">
      <dgm:prSet/>
      <dgm:spPr/>
      <dgm:t>
        <a:bodyPr/>
        <a:lstStyle/>
        <a:p>
          <a:endParaRPr lang="en-US"/>
        </a:p>
      </dgm:t>
    </dgm:pt>
    <dgm:pt modelId="{DADD645D-96F4-4582-B6DE-F7CB62722F93}">
      <dgm:prSet phldrT="[Text]"/>
      <dgm:spPr>
        <a:solidFill>
          <a:srgbClr val="C00000"/>
        </a:solidFill>
      </dgm:spPr>
      <dgm:t>
        <a:bodyPr/>
        <a:lstStyle/>
        <a:p>
          <a:r>
            <a:rPr lang="en-US" b="1" dirty="0"/>
            <a:t>Forma: magazine/newsletter</a:t>
          </a:r>
        </a:p>
      </dgm:t>
    </dgm:pt>
    <dgm:pt modelId="{84611F9C-C6ED-434A-AC2D-8DA033F16DDC}" type="parTrans" cxnId="{1E82EFB2-3F59-4BD5-B99D-DCF5D0CE44F2}">
      <dgm:prSet/>
      <dgm:spPr/>
      <dgm:t>
        <a:bodyPr/>
        <a:lstStyle/>
        <a:p>
          <a:endParaRPr lang="en-US"/>
        </a:p>
      </dgm:t>
    </dgm:pt>
    <dgm:pt modelId="{5CC49FD5-2AC2-4B22-B6EF-289509576499}" type="sibTrans" cxnId="{1E82EFB2-3F59-4BD5-B99D-DCF5D0CE44F2}">
      <dgm:prSet/>
      <dgm:spPr/>
      <dgm:t>
        <a:bodyPr/>
        <a:lstStyle/>
        <a:p>
          <a:endParaRPr lang="en-US"/>
        </a:p>
      </dgm:t>
    </dgm:pt>
    <dgm:pt modelId="{55F59B20-9F4D-49B7-978F-96ED48CC4F3C}" type="pres">
      <dgm:prSet presAssocID="{1A5C0152-2210-407C-BA3A-46952F732DA5}" presName="diagram" presStyleCnt="0">
        <dgm:presLayoutVars>
          <dgm:dir/>
          <dgm:resizeHandles val="exact"/>
        </dgm:presLayoutVars>
      </dgm:prSet>
      <dgm:spPr/>
    </dgm:pt>
    <dgm:pt modelId="{6EEA6830-88FA-4EB0-9744-371EB82F4656}" type="pres">
      <dgm:prSet presAssocID="{692D0431-C4D3-402A-886E-01A70BC5D68F}" presName="node" presStyleLbl="node1" presStyleIdx="0" presStyleCnt="4" custLinFactY="10185" custLinFactNeighborX="2167" custLinFactNeighborY="100000">
        <dgm:presLayoutVars>
          <dgm:bulletEnabled val="1"/>
        </dgm:presLayoutVars>
      </dgm:prSet>
      <dgm:spPr/>
    </dgm:pt>
    <dgm:pt modelId="{4A5FB7CB-B353-4E2C-BA26-53B0654133CC}" type="pres">
      <dgm:prSet presAssocID="{502DE642-5AF2-45D1-BDB4-988B4B353ED2}" presName="sibTrans" presStyleCnt="0"/>
      <dgm:spPr/>
    </dgm:pt>
    <dgm:pt modelId="{E86A9B7C-54DA-42A1-B5F5-87235800371A}" type="pres">
      <dgm:prSet presAssocID="{520283CF-E7AE-4877-8A27-E4DCC09D2663}" presName="node" presStyleLbl="node1" presStyleIdx="1" presStyleCnt="4" custLinFactX="-8456" custLinFactNeighborX="-100000" custLinFactNeighborY="5863">
        <dgm:presLayoutVars>
          <dgm:bulletEnabled val="1"/>
        </dgm:presLayoutVars>
      </dgm:prSet>
      <dgm:spPr/>
    </dgm:pt>
    <dgm:pt modelId="{593F6B7B-B55A-4A90-BA89-468A1E2171A9}" type="pres">
      <dgm:prSet presAssocID="{F57A046F-AA22-4F10-B6B0-7F01A652C694}" presName="sibTrans" presStyleCnt="0"/>
      <dgm:spPr/>
    </dgm:pt>
    <dgm:pt modelId="{D22FCB85-E4CC-4ADB-9FD1-4A74EEE96AB0}" type="pres">
      <dgm:prSet presAssocID="{158635AE-8820-4A74-992D-6C45C12E74DF}" presName="node" presStyleLbl="node1" presStyleIdx="2" presStyleCnt="4" custLinFactX="7101" custLinFactY="-11707" custLinFactNeighborX="100000" custLinFactNeighborY="-100000">
        <dgm:presLayoutVars>
          <dgm:bulletEnabled val="1"/>
        </dgm:presLayoutVars>
      </dgm:prSet>
      <dgm:spPr/>
    </dgm:pt>
    <dgm:pt modelId="{97A73AA3-2803-4310-885C-AD21E01220C0}" type="pres">
      <dgm:prSet presAssocID="{596B1386-C908-4DD5-8D25-14659E4DDCEA}" presName="sibTrans" presStyleCnt="0"/>
      <dgm:spPr/>
    </dgm:pt>
    <dgm:pt modelId="{E328C0FA-12DB-40CD-BB58-21352B6B595D}" type="pres">
      <dgm:prSet presAssocID="{DADD645D-96F4-4582-B6DE-F7CB62722F93}" presName="node" presStyleLbl="node1" presStyleIdx="3" presStyleCnt="4" custLinFactNeighborX="-1897" custLinFactNeighborY="-7225">
        <dgm:presLayoutVars>
          <dgm:bulletEnabled val="1"/>
        </dgm:presLayoutVars>
      </dgm:prSet>
      <dgm:spPr/>
    </dgm:pt>
  </dgm:ptLst>
  <dgm:cxnLst>
    <dgm:cxn modelId="{99F43440-9FA8-480F-BA25-6AA4AE070D0D}" type="presOf" srcId="{158635AE-8820-4A74-992D-6C45C12E74DF}" destId="{D22FCB85-E4CC-4ADB-9FD1-4A74EEE96AB0}" srcOrd="0" destOrd="0" presId="urn:microsoft.com/office/officeart/2005/8/layout/default#1"/>
    <dgm:cxn modelId="{3F7B6A5E-362E-4859-A85E-4FFBC66F35B0}" type="presOf" srcId="{1A5C0152-2210-407C-BA3A-46952F732DA5}" destId="{55F59B20-9F4D-49B7-978F-96ED48CC4F3C}" srcOrd="0" destOrd="0" presId="urn:microsoft.com/office/officeart/2005/8/layout/default#1"/>
    <dgm:cxn modelId="{A9EAB561-1DE1-425C-B11D-C0F8ABE634CA}" type="presOf" srcId="{692D0431-C4D3-402A-886E-01A70BC5D68F}" destId="{6EEA6830-88FA-4EB0-9744-371EB82F4656}" srcOrd="0" destOrd="0" presId="urn:microsoft.com/office/officeart/2005/8/layout/default#1"/>
    <dgm:cxn modelId="{0BEFC994-E76E-4F69-89AC-89EB74DD802B}" srcId="{1A5C0152-2210-407C-BA3A-46952F732DA5}" destId="{692D0431-C4D3-402A-886E-01A70BC5D68F}" srcOrd="0" destOrd="0" parTransId="{E995D81E-45CE-4595-B769-A1DAC51A691B}" sibTransId="{502DE642-5AF2-45D1-BDB4-988B4B353ED2}"/>
    <dgm:cxn modelId="{19101BA0-9530-42E6-A4EA-86C37C72388C}" srcId="{1A5C0152-2210-407C-BA3A-46952F732DA5}" destId="{158635AE-8820-4A74-992D-6C45C12E74DF}" srcOrd="2" destOrd="0" parTransId="{1237D2FC-55AF-4767-B23E-022BFDC6BFD1}" sibTransId="{596B1386-C908-4DD5-8D25-14659E4DDCEA}"/>
    <dgm:cxn modelId="{4BD373A6-3008-43EC-B90F-65B415255936}" type="presOf" srcId="{520283CF-E7AE-4877-8A27-E4DCC09D2663}" destId="{E86A9B7C-54DA-42A1-B5F5-87235800371A}" srcOrd="0" destOrd="0" presId="urn:microsoft.com/office/officeart/2005/8/layout/default#1"/>
    <dgm:cxn modelId="{C7E9E6AA-104A-4CA7-8614-82E5B56AAF6D}" srcId="{1A5C0152-2210-407C-BA3A-46952F732DA5}" destId="{520283CF-E7AE-4877-8A27-E4DCC09D2663}" srcOrd="1" destOrd="0" parTransId="{6435A04E-83D7-483E-88C0-B836075F1BB5}" sibTransId="{F57A046F-AA22-4F10-B6B0-7F01A652C694}"/>
    <dgm:cxn modelId="{1E82EFB2-3F59-4BD5-B99D-DCF5D0CE44F2}" srcId="{1A5C0152-2210-407C-BA3A-46952F732DA5}" destId="{DADD645D-96F4-4582-B6DE-F7CB62722F93}" srcOrd="3" destOrd="0" parTransId="{84611F9C-C6ED-434A-AC2D-8DA033F16DDC}" sibTransId="{5CC49FD5-2AC2-4B22-B6EF-289509576499}"/>
    <dgm:cxn modelId="{F4010BEF-FEE6-44B1-B7D9-F40D4FF8C634}" type="presOf" srcId="{DADD645D-96F4-4582-B6DE-F7CB62722F93}" destId="{E328C0FA-12DB-40CD-BB58-21352B6B595D}" srcOrd="0" destOrd="0" presId="urn:microsoft.com/office/officeart/2005/8/layout/default#1"/>
    <dgm:cxn modelId="{6F36F04F-F363-4E92-8CBE-E6CA60778136}" type="presParOf" srcId="{55F59B20-9F4D-49B7-978F-96ED48CC4F3C}" destId="{6EEA6830-88FA-4EB0-9744-371EB82F4656}" srcOrd="0" destOrd="0" presId="urn:microsoft.com/office/officeart/2005/8/layout/default#1"/>
    <dgm:cxn modelId="{93361B63-D22E-409C-8BEB-C8D2E84B5B36}" type="presParOf" srcId="{55F59B20-9F4D-49B7-978F-96ED48CC4F3C}" destId="{4A5FB7CB-B353-4E2C-BA26-53B0654133CC}" srcOrd="1" destOrd="0" presId="urn:microsoft.com/office/officeart/2005/8/layout/default#1"/>
    <dgm:cxn modelId="{4E884049-8C6E-4599-8222-F1CD4B68A7A2}" type="presParOf" srcId="{55F59B20-9F4D-49B7-978F-96ED48CC4F3C}" destId="{E86A9B7C-54DA-42A1-B5F5-87235800371A}" srcOrd="2" destOrd="0" presId="urn:microsoft.com/office/officeart/2005/8/layout/default#1"/>
    <dgm:cxn modelId="{75DDE14B-116F-4E58-91C5-E264E3B90A29}" type="presParOf" srcId="{55F59B20-9F4D-49B7-978F-96ED48CC4F3C}" destId="{593F6B7B-B55A-4A90-BA89-468A1E2171A9}" srcOrd="3" destOrd="0" presId="urn:microsoft.com/office/officeart/2005/8/layout/default#1"/>
    <dgm:cxn modelId="{1DD1D486-0A4D-4635-A33F-2204326F393B}" type="presParOf" srcId="{55F59B20-9F4D-49B7-978F-96ED48CC4F3C}" destId="{D22FCB85-E4CC-4ADB-9FD1-4A74EEE96AB0}" srcOrd="4" destOrd="0" presId="urn:microsoft.com/office/officeart/2005/8/layout/default#1"/>
    <dgm:cxn modelId="{663245D4-3FA8-4C78-B0AB-7532D0D484B5}" type="presParOf" srcId="{55F59B20-9F4D-49B7-978F-96ED48CC4F3C}" destId="{97A73AA3-2803-4310-885C-AD21E01220C0}" srcOrd="5" destOrd="0" presId="urn:microsoft.com/office/officeart/2005/8/layout/default#1"/>
    <dgm:cxn modelId="{A1005040-8630-4652-BAF8-0A81F77FE652}" type="presParOf" srcId="{55F59B20-9F4D-49B7-978F-96ED48CC4F3C}" destId="{E328C0FA-12DB-40CD-BB58-21352B6B595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C0152-2210-407C-BA3A-46952F732DA5}" type="doc">
      <dgm:prSet loTypeId="urn:microsoft.com/office/officeart/2005/8/layout/default#2" loCatId="list" qsTypeId="urn:microsoft.com/office/officeart/2005/8/quickstyle/simple1" qsCatId="simple" csTypeId="urn:microsoft.com/office/officeart/2005/8/colors/accent2_4" csCatId="accent2" phldr="1"/>
      <dgm:spPr/>
      <dgm:t>
        <a:bodyPr/>
        <a:lstStyle/>
        <a:p>
          <a:endParaRPr lang="en-US"/>
        </a:p>
      </dgm:t>
    </dgm:pt>
    <dgm:pt modelId="{520283CF-E7AE-4877-8A27-E4DCC09D2663}">
      <dgm:prSet phldrT="[Text]"/>
      <dgm:spPr>
        <a:solidFill>
          <a:srgbClr val="C00000"/>
        </a:solidFill>
      </dgm:spPr>
      <dgm:t>
        <a:bodyPr/>
        <a:lstStyle/>
        <a:p>
          <a:r>
            <a:rPr lang="cs-CZ" b="1" dirty="0"/>
            <a:t>Neskoré vydávanie </a:t>
          </a:r>
          <a:r>
            <a:rPr lang="en-US" b="1" dirty="0"/>
            <a:t> </a:t>
          </a:r>
          <a:r>
            <a:rPr lang="cs-CZ" b="1" dirty="0"/>
            <a:t>Málo článkov </a:t>
          </a:r>
          <a:endParaRPr lang="en-US" b="1" dirty="0"/>
        </a:p>
      </dgm:t>
    </dgm:pt>
    <dgm:pt modelId="{6435A04E-83D7-483E-88C0-B836075F1BB5}" type="parTrans" cxnId="{C7E9E6AA-104A-4CA7-8614-82E5B56AAF6D}">
      <dgm:prSet/>
      <dgm:spPr/>
      <dgm:t>
        <a:bodyPr/>
        <a:lstStyle/>
        <a:p>
          <a:endParaRPr lang="en-US"/>
        </a:p>
      </dgm:t>
    </dgm:pt>
    <dgm:pt modelId="{F57A046F-AA22-4F10-B6B0-7F01A652C694}" type="sibTrans" cxnId="{C7E9E6AA-104A-4CA7-8614-82E5B56AAF6D}">
      <dgm:prSet/>
      <dgm:spPr/>
      <dgm:t>
        <a:bodyPr/>
        <a:lstStyle/>
        <a:p>
          <a:endParaRPr lang="en-US"/>
        </a:p>
      </dgm:t>
    </dgm:pt>
    <dgm:pt modelId="{158635AE-8820-4A74-992D-6C45C12E74DF}">
      <dgm:prSet phldrT="[Text]"/>
      <dgm:spPr>
        <a:solidFill>
          <a:srgbClr val="C00000"/>
        </a:solidFill>
      </dgm:spPr>
      <dgm:t>
        <a:bodyPr/>
        <a:lstStyle/>
        <a:p>
          <a:r>
            <a:rPr lang="cs-CZ" b="1" dirty="0">
              <a:solidFill>
                <a:schemeClr val="bg1"/>
              </a:solidFill>
            </a:rPr>
            <a:t>Nízky vplyv v porovnaní s kategóriou</a:t>
          </a:r>
          <a:endParaRPr lang="en-US" b="1" dirty="0">
            <a:solidFill>
              <a:schemeClr val="bg1"/>
            </a:solidFill>
          </a:endParaRPr>
        </a:p>
      </dgm:t>
    </dgm:pt>
    <dgm:pt modelId="{1237D2FC-55AF-4767-B23E-022BFDC6BFD1}" type="parTrans" cxnId="{19101BA0-9530-42E6-A4EA-86C37C72388C}">
      <dgm:prSet/>
      <dgm:spPr/>
      <dgm:t>
        <a:bodyPr/>
        <a:lstStyle/>
        <a:p>
          <a:endParaRPr lang="en-US"/>
        </a:p>
      </dgm:t>
    </dgm:pt>
    <dgm:pt modelId="{596B1386-C908-4DD5-8D25-14659E4DDCEA}" type="sibTrans" cxnId="{19101BA0-9530-42E6-A4EA-86C37C72388C}">
      <dgm:prSet/>
      <dgm:spPr/>
      <dgm:t>
        <a:bodyPr/>
        <a:lstStyle/>
        <a:p>
          <a:endParaRPr lang="en-US"/>
        </a:p>
      </dgm:t>
    </dgm:pt>
    <dgm:pt modelId="{DADD645D-96F4-4582-B6DE-F7CB62722F93}">
      <dgm:prSet phldrT="[Text]"/>
      <dgm:spPr>
        <a:solidFill>
          <a:srgbClr val="C00000"/>
        </a:solidFill>
      </dgm:spPr>
      <dgm:t>
        <a:bodyPr/>
        <a:lstStyle/>
        <a:p>
          <a:r>
            <a:rPr lang="sk-SK" b="1" dirty="0"/>
            <a:t>Chýba rozmanitosť autorov, príliš regionálny</a:t>
          </a:r>
          <a:endParaRPr lang="en-US" b="1" dirty="0"/>
        </a:p>
      </dgm:t>
    </dgm:pt>
    <dgm:pt modelId="{84611F9C-C6ED-434A-AC2D-8DA033F16DDC}" type="parTrans" cxnId="{1E82EFB2-3F59-4BD5-B99D-DCF5D0CE44F2}">
      <dgm:prSet/>
      <dgm:spPr/>
      <dgm:t>
        <a:bodyPr/>
        <a:lstStyle/>
        <a:p>
          <a:endParaRPr lang="en-US"/>
        </a:p>
      </dgm:t>
    </dgm:pt>
    <dgm:pt modelId="{5CC49FD5-2AC2-4B22-B6EF-289509576499}" type="sibTrans" cxnId="{1E82EFB2-3F59-4BD5-B99D-DCF5D0CE44F2}">
      <dgm:prSet/>
      <dgm:spPr/>
      <dgm:t>
        <a:bodyPr/>
        <a:lstStyle/>
        <a:p>
          <a:endParaRPr lang="en-US"/>
        </a:p>
      </dgm:t>
    </dgm:pt>
    <dgm:pt modelId="{55F59B20-9F4D-49B7-978F-96ED48CC4F3C}" type="pres">
      <dgm:prSet presAssocID="{1A5C0152-2210-407C-BA3A-46952F732DA5}" presName="diagram" presStyleCnt="0">
        <dgm:presLayoutVars>
          <dgm:dir/>
          <dgm:resizeHandles val="exact"/>
        </dgm:presLayoutVars>
      </dgm:prSet>
      <dgm:spPr/>
    </dgm:pt>
    <dgm:pt modelId="{E86A9B7C-54DA-42A1-B5F5-87235800371A}" type="pres">
      <dgm:prSet presAssocID="{520283CF-E7AE-4877-8A27-E4DCC09D2663}" presName="node" presStyleLbl="node1" presStyleIdx="0" presStyleCnt="3" custLinFactX="-8456" custLinFactNeighborX="-100000" custLinFactNeighborY="5863">
        <dgm:presLayoutVars>
          <dgm:bulletEnabled val="1"/>
        </dgm:presLayoutVars>
      </dgm:prSet>
      <dgm:spPr/>
    </dgm:pt>
    <dgm:pt modelId="{593F6B7B-B55A-4A90-BA89-468A1E2171A9}" type="pres">
      <dgm:prSet presAssocID="{F57A046F-AA22-4F10-B6B0-7F01A652C694}" presName="sibTrans" presStyleCnt="0"/>
      <dgm:spPr/>
    </dgm:pt>
    <dgm:pt modelId="{D22FCB85-E4CC-4ADB-9FD1-4A74EEE96AB0}" type="pres">
      <dgm:prSet presAssocID="{158635AE-8820-4A74-992D-6C45C12E74DF}" presName="node" presStyleLbl="node1" presStyleIdx="1" presStyleCnt="3" custLinFactX="7101" custLinFactY="-11707" custLinFactNeighborX="100000" custLinFactNeighborY="-100000">
        <dgm:presLayoutVars>
          <dgm:bulletEnabled val="1"/>
        </dgm:presLayoutVars>
      </dgm:prSet>
      <dgm:spPr/>
    </dgm:pt>
    <dgm:pt modelId="{97A73AA3-2803-4310-885C-AD21E01220C0}" type="pres">
      <dgm:prSet presAssocID="{596B1386-C908-4DD5-8D25-14659E4DDCEA}" presName="sibTrans" presStyleCnt="0"/>
      <dgm:spPr/>
    </dgm:pt>
    <dgm:pt modelId="{E328C0FA-12DB-40CD-BB58-21352B6B595D}" type="pres">
      <dgm:prSet presAssocID="{DADD645D-96F4-4582-B6DE-F7CB62722F93}" presName="node" presStyleLbl="node1" presStyleIdx="2" presStyleCnt="3" custLinFactNeighborX="-1897" custLinFactNeighborY="-7225">
        <dgm:presLayoutVars>
          <dgm:bulletEnabled val="1"/>
        </dgm:presLayoutVars>
      </dgm:prSet>
      <dgm:spPr/>
    </dgm:pt>
  </dgm:ptLst>
  <dgm:cxnLst>
    <dgm:cxn modelId="{8C4B2F01-33EB-48BE-9295-EE73CE4C38F4}" type="presOf" srcId="{520283CF-E7AE-4877-8A27-E4DCC09D2663}" destId="{E86A9B7C-54DA-42A1-B5F5-87235800371A}" srcOrd="0" destOrd="0" presId="urn:microsoft.com/office/officeart/2005/8/layout/default#2"/>
    <dgm:cxn modelId="{624B141A-4874-4F8A-8942-831B0E05668C}" type="presOf" srcId="{158635AE-8820-4A74-992D-6C45C12E74DF}" destId="{D22FCB85-E4CC-4ADB-9FD1-4A74EEE96AB0}" srcOrd="0" destOrd="0" presId="urn:microsoft.com/office/officeart/2005/8/layout/default#2"/>
    <dgm:cxn modelId="{E6A3DE2E-4703-4435-9F55-76D8DF362A53}" type="presOf" srcId="{DADD645D-96F4-4582-B6DE-F7CB62722F93}" destId="{E328C0FA-12DB-40CD-BB58-21352B6B595D}" srcOrd="0" destOrd="0" presId="urn:microsoft.com/office/officeart/2005/8/layout/default#2"/>
    <dgm:cxn modelId="{19101BA0-9530-42E6-A4EA-86C37C72388C}" srcId="{1A5C0152-2210-407C-BA3A-46952F732DA5}" destId="{158635AE-8820-4A74-992D-6C45C12E74DF}" srcOrd="1" destOrd="0" parTransId="{1237D2FC-55AF-4767-B23E-022BFDC6BFD1}" sibTransId="{596B1386-C908-4DD5-8D25-14659E4DDCEA}"/>
    <dgm:cxn modelId="{C7E9E6AA-104A-4CA7-8614-82E5B56AAF6D}" srcId="{1A5C0152-2210-407C-BA3A-46952F732DA5}" destId="{520283CF-E7AE-4877-8A27-E4DCC09D2663}" srcOrd="0" destOrd="0" parTransId="{6435A04E-83D7-483E-88C0-B836075F1BB5}" sibTransId="{F57A046F-AA22-4F10-B6B0-7F01A652C694}"/>
    <dgm:cxn modelId="{1E82EFB2-3F59-4BD5-B99D-DCF5D0CE44F2}" srcId="{1A5C0152-2210-407C-BA3A-46952F732DA5}" destId="{DADD645D-96F4-4582-B6DE-F7CB62722F93}" srcOrd="2" destOrd="0" parTransId="{84611F9C-C6ED-434A-AC2D-8DA033F16DDC}" sibTransId="{5CC49FD5-2AC2-4B22-B6EF-289509576499}"/>
    <dgm:cxn modelId="{8E0F48D2-0F7F-49C5-9D51-AAAA9F242B18}" type="presOf" srcId="{1A5C0152-2210-407C-BA3A-46952F732DA5}" destId="{55F59B20-9F4D-49B7-978F-96ED48CC4F3C}" srcOrd="0" destOrd="0" presId="urn:microsoft.com/office/officeart/2005/8/layout/default#2"/>
    <dgm:cxn modelId="{8CFB5AAF-3FB5-4202-9105-69374B257935}" type="presParOf" srcId="{55F59B20-9F4D-49B7-978F-96ED48CC4F3C}" destId="{E86A9B7C-54DA-42A1-B5F5-87235800371A}" srcOrd="0" destOrd="0" presId="urn:microsoft.com/office/officeart/2005/8/layout/default#2"/>
    <dgm:cxn modelId="{C89436FF-EA7A-4D69-A4EF-D8155F76D1B1}" type="presParOf" srcId="{55F59B20-9F4D-49B7-978F-96ED48CC4F3C}" destId="{593F6B7B-B55A-4A90-BA89-468A1E2171A9}" srcOrd="1" destOrd="0" presId="urn:microsoft.com/office/officeart/2005/8/layout/default#2"/>
    <dgm:cxn modelId="{A8FE4EBE-2835-4FAF-9A4E-DA62273973A8}" type="presParOf" srcId="{55F59B20-9F4D-49B7-978F-96ED48CC4F3C}" destId="{D22FCB85-E4CC-4ADB-9FD1-4A74EEE96AB0}" srcOrd="2" destOrd="0" presId="urn:microsoft.com/office/officeart/2005/8/layout/default#2"/>
    <dgm:cxn modelId="{C3997FAD-E02E-42B8-AC2E-B99FD340F46E}" type="presParOf" srcId="{55F59B20-9F4D-49B7-978F-96ED48CC4F3C}" destId="{97A73AA3-2803-4310-885C-AD21E01220C0}" srcOrd="3" destOrd="0" presId="urn:microsoft.com/office/officeart/2005/8/layout/default#2"/>
    <dgm:cxn modelId="{3E0A82F4-45D8-4318-86F2-30B94F4B690E}" type="presParOf" srcId="{55F59B20-9F4D-49B7-978F-96ED48CC4F3C}" destId="{E328C0FA-12DB-40CD-BB58-21352B6B595D}"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85CCA-673E-4BEE-AB2D-75C62E2FA7B2}">
      <dsp:nvSpPr>
        <dsp:cNvPr id="0" name=""/>
        <dsp:cNvSpPr/>
      </dsp:nvSpPr>
      <dsp:spPr>
        <a:xfrm>
          <a:off x="942639" y="0"/>
          <a:ext cx="5315520" cy="531552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2C86D-875E-48B8-AE44-1EC43623244C}">
      <dsp:nvSpPr>
        <dsp:cNvPr id="0" name=""/>
        <dsp:cNvSpPr/>
      </dsp:nvSpPr>
      <dsp:spPr>
        <a:xfrm>
          <a:off x="1288148" y="345508"/>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k-SK" sz="2500" b="1" kern="1200" dirty="0"/>
            <a:t>Autori, redakčná rada </a:t>
          </a:r>
          <a:endParaRPr lang="en-US" sz="2500" b="1" kern="1200" dirty="0"/>
        </a:p>
      </dsp:txBody>
      <dsp:txXfrm>
        <a:off x="1391941" y="449301"/>
        <a:ext cx="1918622" cy="1918622"/>
      </dsp:txXfrm>
    </dsp:sp>
    <dsp:sp modelId="{082DFAC1-3055-46DC-9CF9-8067C160B7ED}">
      <dsp:nvSpPr>
        <dsp:cNvPr id="0" name=""/>
        <dsp:cNvSpPr/>
      </dsp:nvSpPr>
      <dsp:spPr>
        <a:xfrm>
          <a:off x="3786443" y="345508"/>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k-SK" sz="2500" b="1" kern="1200" dirty="0"/>
            <a:t>Globálny kontext výzkumu</a:t>
          </a:r>
          <a:endParaRPr lang="en-US" sz="2500" b="1" kern="1200" dirty="0"/>
        </a:p>
      </dsp:txBody>
      <dsp:txXfrm>
        <a:off x="3890236" y="449301"/>
        <a:ext cx="1918622" cy="1918622"/>
      </dsp:txXfrm>
    </dsp:sp>
    <dsp:sp modelId="{5E70F2DC-22E0-47E4-BC49-BCA10097C1C2}">
      <dsp:nvSpPr>
        <dsp:cNvPr id="0" name=""/>
        <dsp:cNvSpPr/>
      </dsp:nvSpPr>
      <dsp:spPr>
        <a:xfrm>
          <a:off x="1288148" y="2843803"/>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k-SK" sz="2500" b="1" kern="1200" dirty="0"/>
            <a:t>Regionálne časopisy</a:t>
          </a:r>
          <a:endParaRPr lang="en-US" sz="2500" b="1" kern="1200" dirty="0"/>
        </a:p>
      </dsp:txBody>
      <dsp:txXfrm>
        <a:off x="1391941" y="2947596"/>
        <a:ext cx="1918622" cy="1918622"/>
      </dsp:txXfrm>
    </dsp:sp>
    <dsp:sp modelId="{E6551FFF-C68E-452C-81FF-B1A2037B8C4D}">
      <dsp:nvSpPr>
        <dsp:cNvPr id="0" name=""/>
        <dsp:cNvSpPr/>
      </dsp:nvSpPr>
      <dsp:spPr>
        <a:xfrm>
          <a:off x="3786443" y="2843803"/>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k-SK" sz="2500" b="1" kern="1200" dirty="0"/>
            <a:t>Pokrytie krajiny</a:t>
          </a:r>
          <a:endParaRPr lang="en-US" sz="2500" b="1" kern="1200" dirty="0"/>
        </a:p>
      </dsp:txBody>
      <dsp:txXfrm>
        <a:off x="3890236" y="2947596"/>
        <a:ext cx="1918622" cy="1918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A6830-88FA-4EB0-9744-371EB82F4656}">
      <dsp:nvSpPr>
        <dsp:cNvPr id="0" name=""/>
        <dsp:cNvSpPr/>
      </dsp:nvSpPr>
      <dsp:spPr>
        <a:xfrm>
          <a:off x="174245" y="2324263"/>
          <a:ext cx="3515521" cy="2109313"/>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b="1" kern="1200" dirty="0"/>
            <a:t>Nedostatočná koncentrácia na tému</a:t>
          </a:r>
          <a:r>
            <a:rPr lang="en-US" sz="2600" b="1" kern="1200" dirty="0"/>
            <a:t>; </a:t>
          </a:r>
        </a:p>
        <a:p>
          <a:pPr marL="0" lvl="0" indent="0" algn="ctr" defTabSz="1155700">
            <a:lnSpc>
              <a:spcPct val="90000"/>
            </a:lnSpc>
            <a:spcBef>
              <a:spcPct val="0"/>
            </a:spcBef>
            <a:spcAft>
              <a:spcPct val="35000"/>
            </a:spcAft>
            <a:buNone/>
          </a:pPr>
          <a:r>
            <a:rPr lang="cs-CZ" sz="2600" b="1" kern="1200" dirty="0"/>
            <a:t>Nep</a:t>
          </a:r>
          <a:r>
            <a:rPr lang="sk-SK" sz="2600" b="1" kern="1200" dirty="0"/>
            <a:t>ôvodné štúdie</a:t>
          </a:r>
          <a:endParaRPr lang="en-US" sz="2600" b="1" kern="1200" dirty="0"/>
        </a:p>
      </dsp:txBody>
      <dsp:txXfrm>
        <a:off x="174245" y="2324263"/>
        <a:ext cx="3515521" cy="2109313"/>
      </dsp:txXfrm>
    </dsp:sp>
    <dsp:sp modelId="{E86A9B7C-54DA-42A1-B5F5-87235800371A}">
      <dsp:nvSpPr>
        <dsp:cNvPr id="0" name=""/>
        <dsp:cNvSpPr/>
      </dsp:nvSpPr>
      <dsp:spPr>
        <a:xfrm>
          <a:off x="152344" y="123785"/>
          <a:ext cx="3515521" cy="210931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b="1" kern="1200" dirty="0"/>
            <a:t>Neskoré vydávanie </a:t>
          </a:r>
          <a:r>
            <a:rPr lang="en-US" sz="2600" b="1" kern="1200" dirty="0"/>
            <a:t> </a:t>
          </a:r>
          <a:r>
            <a:rPr lang="cs-CZ" sz="2600" b="1" kern="1200" dirty="0"/>
            <a:t>Málo článkov </a:t>
          </a:r>
          <a:endParaRPr lang="en-US" sz="2600" b="1" kern="1200" dirty="0"/>
        </a:p>
      </dsp:txBody>
      <dsp:txXfrm>
        <a:off x="152344" y="123785"/>
        <a:ext cx="3515521" cy="2109313"/>
      </dsp:txXfrm>
    </dsp:sp>
    <dsp:sp modelId="{D22FCB85-E4CC-4ADB-9FD1-4A74EEE96AB0}">
      <dsp:nvSpPr>
        <dsp:cNvPr id="0" name=""/>
        <dsp:cNvSpPr/>
      </dsp:nvSpPr>
      <dsp:spPr>
        <a:xfrm>
          <a:off x="3863223" y="104731"/>
          <a:ext cx="3515521" cy="210931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b="1" kern="1200" dirty="0">
              <a:solidFill>
                <a:schemeClr val="bg1"/>
              </a:solidFill>
            </a:rPr>
            <a:t>Nízky vplyv v porovnaní s kategóriou</a:t>
          </a:r>
          <a:endParaRPr lang="en-US" sz="2600" b="1" kern="1200" dirty="0">
            <a:solidFill>
              <a:schemeClr val="bg1"/>
            </a:solidFill>
          </a:endParaRPr>
        </a:p>
      </dsp:txBody>
      <dsp:txXfrm>
        <a:off x="3863223" y="104731"/>
        <a:ext cx="3515521" cy="2109313"/>
      </dsp:txXfrm>
    </dsp:sp>
    <dsp:sp modelId="{E328C0FA-12DB-40CD-BB58-21352B6B595D}">
      <dsp:nvSpPr>
        <dsp:cNvPr id="0" name=""/>
        <dsp:cNvSpPr/>
      </dsp:nvSpPr>
      <dsp:spPr>
        <a:xfrm>
          <a:off x="3898449" y="2308584"/>
          <a:ext cx="3515521" cy="210931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Forma: magazine/newsletter</a:t>
          </a:r>
        </a:p>
      </dsp:txBody>
      <dsp:txXfrm>
        <a:off x="3898449" y="2308584"/>
        <a:ext cx="3515521" cy="2109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A9B7C-54DA-42A1-B5F5-87235800371A}">
      <dsp:nvSpPr>
        <dsp:cNvPr id="0" name=""/>
        <dsp:cNvSpPr/>
      </dsp:nvSpPr>
      <dsp:spPr>
        <a:xfrm>
          <a:off x="0" y="123785"/>
          <a:ext cx="3515521" cy="210931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cs-CZ" sz="3500" b="1" kern="1200" dirty="0"/>
            <a:t>Neskoré vydávanie </a:t>
          </a:r>
          <a:r>
            <a:rPr lang="en-US" sz="3500" b="1" kern="1200" dirty="0"/>
            <a:t> </a:t>
          </a:r>
          <a:r>
            <a:rPr lang="cs-CZ" sz="3500" b="1" kern="1200" dirty="0"/>
            <a:t>Málo článkov </a:t>
          </a:r>
          <a:endParaRPr lang="en-US" sz="3500" b="1" kern="1200" dirty="0"/>
        </a:p>
      </dsp:txBody>
      <dsp:txXfrm>
        <a:off x="0" y="123785"/>
        <a:ext cx="3515521" cy="2109313"/>
      </dsp:txXfrm>
    </dsp:sp>
    <dsp:sp modelId="{D22FCB85-E4CC-4ADB-9FD1-4A74EEE96AB0}">
      <dsp:nvSpPr>
        <dsp:cNvPr id="0" name=""/>
        <dsp:cNvSpPr/>
      </dsp:nvSpPr>
      <dsp:spPr>
        <a:xfrm>
          <a:off x="4063203" y="0"/>
          <a:ext cx="3515521" cy="210931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cs-CZ" sz="3500" b="1" kern="1200" dirty="0">
              <a:solidFill>
                <a:schemeClr val="bg1"/>
              </a:solidFill>
            </a:rPr>
            <a:t>Nízky vplyv v porovnaní s kategóriou</a:t>
          </a:r>
          <a:endParaRPr lang="en-US" sz="3500" b="1" kern="1200" dirty="0">
            <a:solidFill>
              <a:schemeClr val="bg1"/>
            </a:solidFill>
          </a:endParaRPr>
        </a:p>
      </dsp:txBody>
      <dsp:txXfrm>
        <a:off x="4063203" y="0"/>
        <a:ext cx="3515521" cy="2109313"/>
      </dsp:txXfrm>
    </dsp:sp>
    <dsp:sp modelId="{E328C0FA-12DB-40CD-BB58-21352B6B595D}">
      <dsp:nvSpPr>
        <dsp:cNvPr id="0" name=""/>
        <dsp:cNvSpPr/>
      </dsp:nvSpPr>
      <dsp:spPr>
        <a:xfrm>
          <a:off x="1964912" y="2308584"/>
          <a:ext cx="3515521" cy="210931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sk-SK" sz="3500" b="1" kern="1200" dirty="0"/>
            <a:t>Chýba rozmanitosť autorov, príliš regionálny</a:t>
          </a:r>
          <a:endParaRPr lang="en-US" sz="3500" b="1" kern="1200" dirty="0"/>
        </a:p>
      </dsp:txBody>
      <dsp:txXfrm>
        <a:off x="1964912" y="2308584"/>
        <a:ext cx="3515521" cy="210931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35C58C7-FB0D-486C-AD6D-098DA5233CD7}" type="datetimeFigureOut">
              <a:rPr lang="en-US" smtClean="0"/>
              <a:pPr/>
              <a:t>7/24/2018</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55F914C-D404-4FA1-BED8-1943250F3255}" type="slidenum">
              <a:rPr lang="en-US" smtClean="0"/>
              <a:pPr/>
              <a:t>‹#›</a:t>
            </a:fld>
            <a:endParaRPr lang="en-US"/>
          </a:p>
        </p:txBody>
      </p:sp>
    </p:spTree>
    <p:extLst>
      <p:ext uri="{BB962C8B-B14F-4D97-AF65-F5344CB8AC3E}">
        <p14:creationId xmlns:p14="http://schemas.microsoft.com/office/powerpoint/2010/main" val="140877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B62C03A-7CC0-49E1-B4CD-D687EE0C8CD2}" type="datetimeFigureOut">
              <a:rPr lang="en-US" smtClean="0"/>
              <a:pPr/>
              <a:t>7/24/2018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55C02FC6-867A-4D6A-B8D8-AE866E3604B6}" type="slidenum">
              <a:rPr lang="en-US" smtClean="0"/>
              <a:pPr/>
              <a:t>‹#›</a:t>
            </a:fld>
            <a:endParaRPr lang="en-US"/>
          </a:p>
        </p:txBody>
      </p:sp>
    </p:spTree>
    <p:extLst>
      <p:ext uri="{BB962C8B-B14F-4D97-AF65-F5344CB8AC3E}">
        <p14:creationId xmlns:p14="http://schemas.microsoft.com/office/powerpoint/2010/main" val="164962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09440-E08D-4AFF-9126-BDA29A31972E}" type="slidenum">
              <a:rPr lang="en-US" smtClean="0"/>
              <a:pPr/>
              <a:t>36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09440-E08D-4AFF-9126-BDA29A31972E}" type="slidenum">
              <a:rPr lang="en-US" smtClean="0"/>
              <a:pPr/>
              <a:t>37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D09440-E08D-4AFF-9126-BDA29A31972E}" type="slidenum">
              <a:rPr lang="en-US" smtClean="0"/>
              <a:pPr/>
              <a:t>38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r>
              <a:rPr lang="en-US" dirty="0"/>
              <a:t>Auto</a:t>
            </a:r>
            <a:r>
              <a:rPr lang="cs-CZ" dirty="0"/>
              <a:t>ři</a:t>
            </a:r>
            <a:r>
              <a:rPr lang="cs-CZ" baseline="0" dirty="0"/>
              <a:t> nejen </a:t>
            </a:r>
            <a:r>
              <a:rPr lang="en-US" baseline="0" dirty="0"/>
              <a:t>z</a:t>
            </a:r>
            <a:r>
              <a:rPr lang="cs-CZ" baseline="0" dirty="0"/>
              <a:t> univer</a:t>
            </a:r>
            <a:r>
              <a:rPr lang="en-US" baseline="0" dirty="0"/>
              <a:t>z</a:t>
            </a:r>
            <a:r>
              <a:rPr lang="cs-CZ" baseline="0" dirty="0"/>
              <a:t>it</a:t>
            </a:r>
            <a:r>
              <a:rPr lang="en-US" baseline="0" dirty="0"/>
              <a:t>, ale t</a:t>
            </a:r>
            <a:r>
              <a:rPr lang="cs-CZ" baseline="0" dirty="0"/>
              <a:t>r</a:t>
            </a:r>
            <a:r>
              <a:rPr lang="en-US" baseline="0" dirty="0" err="1"/>
              <a:t>eba</a:t>
            </a:r>
            <a:r>
              <a:rPr lang="cs-CZ" baseline="0" dirty="0"/>
              <a:t> i z dalsich zemi v okoli.</a:t>
            </a:r>
            <a:r>
              <a:rPr lang="en-US" baseline="0" dirty="0"/>
              <a:t>  </a:t>
            </a:r>
            <a:endParaRPr lang="en-US" dirty="0"/>
          </a:p>
        </p:txBody>
      </p:sp>
      <p:sp>
        <p:nvSpPr>
          <p:cNvPr id="43011" name="Slide Number Placeholder 3"/>
          <p:cNvSpPr>
            <a:spLocks noGrp="1"/>
          </p:cNvSpPr>
          <p:nvPr>
            <p:ph type="sldNum" sz="quarter" idx="5"/>
          </p:nvPr>
        </p:nvSpPr>
        <p:spPr>
          <a:noFill/>
        </p:spPr>
        <p:txBody>
          <a:bodyPr/>
          <a:lstStyle/>
          <a:p>
            <a:fld id="{FF94F0F5-8C1E-4840-9B27-8B7D9BF30FD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dirty="0"/>
          </a:p>
        </p:txBody>
      </p:sp>
      <p:sp>
        <p:nvSpPr>
          <p:cNvPr id="45059" name="Slide Number Placeholder 3"/>
          <p:cNvSpPr>
            <a:spLocks noGrp="1"/>
          </p:cNvSpPr>
          <p:nvPr>
            <p:ph type="sldNum" sz="quarter" idx="5"/>
          </p:nvPr>
        </p:nvSpPr>
        <p:spPr>
          <a:noFill/>
        </p:spPr>
        <p:txBody>
          <a:bodyPr/>
          <a:lstStyle/>
          <a:p>
            <a:fld id="{CD5309C3-D04D-4026-B7F7-92768BDB6857}"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a:p>
        </p:txBody>
      </p:sp>
      <p:sp>
        <p:nvSpPr>
          <p:cNvPr id="47107" name="Slide Number Placeholder 3"/>
          <p:cNvSpPr>
            <a:spLocks noGrp="1"/>
          </p:cNvSpPr>
          <p:nvPr>
            <p:ph type="sldNum" sz="quarter" idx="5"/>
          </p:nvPr>
        </p:nvSpPr>
        <p:spPr>
          <a:noFill/>
        </p:spPr>
        <p:txBody>
          <a:bodyPr/>
          <a:lstStyle/>
          <a:p>
            <a:fld id="{9F3F22EA-2436-4E98-8144-D549E0303FE9}"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endParaRPr lang="en-US" dirty="0"/>
          </a:p>
        </p:txBody>
      </p:sp>
      <p:sp>
        <p:nvSpPr>
          <p:cNvPr id="32771" name="Slide Number Placeholder 3"/>
          <p:cNvSpPr>
            <a:spLocks noGrp="1"/>
          </p:cNvSpPr>
          <p:nvPr>
            <p:ph type="sldNum" sz="quarter" idx="5"/>
          </p:nvPr>
        </p:nvSpPr>
        <p:spPr>
          <a:noFill/>
        </p:spPr>
        <p:txBody>
          <a:bodyPr/>
          <a:lstStyle/>
          <a:p>
            <a:fld id="{89E53B74-E7FC-4538-AC4F-DF8582B171D3}"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a:p>
        </p:txBody>
      </p:sp>
      <p:sp>
        <p:nvSpPr>
          <p:cNvPr id="34819" name="Slide Number Placeholder 3"/>
          <p:cNvSpPr>
            <a:spLocks noGrp="1"/>
          </p:cNvSpPr>
          <p:nvPr>
            <p:ph type="sldNum" sz="quarter" idx="5"/>
          </p:nvPr>
        </p:nvSpPr>
        <p:spPr>
          <a:noFill/>
        </p:spPr>
        <p:txBody>
          <a:bodyPr/>
          <a:lstStyle/>
          <a:p>
            <a:fld id="{19761DE8-77AE-4A1B-879A-640E76534BBC}"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Z</a:t>
            </a:r>
            <a:r>
              <a:rPr lang="en-US" dirty="0" err="1"/>
              <a:t>vyseni</a:t>
            </a:r>
            <a:r>
              <a:rPr lang="en-US" baseline="0" dirty="0"/>
              <a:t> </a:t>
            </a:r>
            <a:r>
              <a:rPr lang="en-US" baseline="0" dirty="0" err="1"/>
              <a:t>citacnich</a:t>
            </a:r>
            <a:r>
              <a:rPr lang="en-US" baseline="0" dirty="0"/>
              <a:t> </a:t>
            </a:r>
            <a:r>
              <a:rPr lang="en-US" baseline="0" dirty="0" err="1"/>
              <a:t>ohlasu</a:t>
            </a:r>
            <a:endParaRPr lang="cs-CZ" dirty="0"/>
          </a:p>
        </p:txBody>
      </p:sp>
      <p:sp>
        <p:nvSpPr>
          <p:cNvPr id="4" name="Slide Number Placeholder 3"/>
          <p:cNvSpPr>
            <a:spLocks noGrp="1"/>
          </p:cNvSpPr>
          <p:nvPr>
            <p:ph type="sldNum" sz="quarter" idx="10"/>
          </p:nvPr>
        </p:nvSpPr>
        <p:spPr/>
        <p:txBody>
          <a:bodyPr/>
          <a:lstStyle/>
          <a:p>
            <a:fld id="{55C02FC6-867A-4D6A-B8D8-AE866E3604B6}"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3F6D2BB0-37AC-47A0-9231-B92FFAE540AF}" type="slidenum">
              <a:rPr lang="en-GB" smtClean="0"/>
              <a:pPr/>
              <a:t>35</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pic>
        <p:nvPicPr>
          <p:cNvPr id="5" name="Picture 3"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sp>
        <p:nvSpPr>
          <p:cNvPr id="6" name="Line 6"/>
          <p:cNvSpPr>
            <a:spLocks noChangeShapeType="1"/>
          </p:cNvSpPr>
          <p:nvPr/>
        </p:nvSpPr>
        <p:spPr bwMode="auto">
          <a:xfrm>
            <a:off x="355600" y="2060575"/>
            <a:ext cx="8410575" cy="0"/>
          </a:xfrm>
          <a:prstGeom prst="line">
            <a:avLst/>
          </a:prstGeom>
          <a:noFill/>
          <a:ln w="24130" cap="rnd">
            <a:solidFill>
              <a:schemeClr val="tx1"/>
            </a:solidFill>
            <a:prstDash val="sysDot"/>
            <a:round/>
            <a:headEnd/>
            <a:tailEnd/>
          </a:ln>
          <a:effectLst/>
        </p:spPr>
        <p:txBody>
          <a:bodyPr/>
          <a:lstStyle/>
          <a:p>
            <a:pPr fontAlgn="base">
              <a:spcBef>
                <a:spcPct val="0"/>
              </a:spcBef>
              <a:spcAft>
                <a:spcPct val="0"/>
              </a:spcAft>
              <a:defRPr/>
            </a:pPr>
            <a:endParaRPr lang="en-US">
              <a:solidFill>
                <a:srgbClr val="666666"/>
              </a:solidFill>
            </a:endParaRPr>
          </a:p>
        </p:txBody>
      </p:sp>
      <p:pic>
        <p:nvPicPr>
          <p:cNvPr id="7" name="Picture 7" descr="titleMaster_Logo600idx"/>
          <p:cNvPicPr>
            <a:picLocks noChangeAspect="1" noChangeArrowheads="1"/>
          </p:cNvPicPr>
          <p:nvPr/>
        </p:nvPicPr>
        <p:blipFill>
          <a:blip r:embed="rId3" cstate="print"/>
          <a:srcRect/>
          <a:stretch>
            <a:fillRect/>
          </a:stretch>
        </p:blipFill>
        <p:spPr bwMode="hidden">
          <a:xfrm>
            <a:off x="6045200" y="5965825"/>
            <a:ext cx="2746375" cy="892175"/>
          </a:xfrm>
          <a:prstGeom prst="rect">
            <a:avLst/>
          </a:prstGeom>
          <a:noFill/>
          <a:ln w="9525">
            <a:noFill/>
            <a:miter lim="800000"/>
            <a:headEnd/>
            <a:tailEnd/>
          </a:ln>
        </p:spPr>
      </p:pic>
      <p:sp>
        <p:nvSpPr>
          <p:cNvPr id="10244" name="Rectangle 4"/>
          <p:cNvSpPr>
            <a:spLocks noGrp="1" noChangeArrowheads="1"/>
          </p:cNvSpPr>
          <p:nvPr>
            <p:ph type="ctrTitle"/>
          </p:nvPr>
        </p:nvSpPr>
        <p:spPr>
          <a:xfrm>
            <a:off x="361950" y="292100"/>
            <a:ext cx="8382000" cy="1665288"/>
          </a:xfrm>
        </p:spPr>
        <p:txBody>
          <a:bodyPr/>
          <a:lstStyle>
            <a:lvl1pPr>
              <a:defRPr sz="4200"/>
            </a:lvl1pPr>
          </a:lstStyle>
          <a:p>
            <a:r>
              <a:rPr lang="en-US"/>
              <a:t>Click to edit Master title style</a:t>
            </a:r>
          </a:p>
        </p:txBody>
      </p:sp>
      <p:sp>
        <p:nvSpPr>
          <p:cNvPr id="10245" name="Rectangle 5"/>
          <p:cNvSpPr>
            <a:spLocks noGrp="1" noChangeArrowheads="1"/>
          </p:cNvSpPr>
          <p:nvPr>
            <p:ph type="subTitle" idx="1"/>
          </p:nvPr>
        </p:nvSpPr>
        <p:spPr>
          <a:xfrm>
            <a:off x="361950" y="2390775"/>
            <a:ext cx="8382000" cy="1800225"/>
          </a:xfrm>
        </p:spPr>
        <p:txBody>
          <a:bodyPr rIns="0"/>
          <a:lstStyle>
            <a:lvl1pPr>
              <a:spcBef>
                <a:spcPct val="0"/>
              </a:spcBef>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06746DE-DC65-43D7-A68B-B56DDCD223BC}"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B54F4ED0-5C90-409B-A7CA-B859D2E49161}"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C7722741-56E9-4E6E-B9A3-CA3422832CEA}"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978AFBC1-5DE7-48CF-9014-8F175C279EB0}"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B362445E-1D75-4DDD-90F0-9C2A990284ED}"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FBF0B5D6-BB30-4C57-9C2B-84AE8FF63768}"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160A747A-2B96-44D7-8123-3C6A3E6966E2}"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74ED604-5909-4075-823C-46B6811C54CB}"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56F0FBE-58D8-4B9E-BDE7-09E78AC1F903}"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4DE0C48-3B50-4839-BC9F-3691360849D1}" type="slidenum">
              <a:rPr lang="en-US">
                <a:solidFill>
                  <a:srgbClr val="666666"/>
                </a:solidFill>
              </a:rPr>
              <a:pPr>
                <a:defRPr/>
              </a:pPr>
              <a:t>‹#›</a:t>
            </a:fld>
            <a:endParaRPr lang="en-US">
              <a:solidFill>
                <a:srgbClr val="6666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TR_SlideLogo_BW600"/>
          <p:cNvPicPr>
            <a:picLocks noChangeAspect="1" noChangeArrowheads="1"/>
          </p:cNvPicPr>
          <p:nvPr/>
        </p:nvPicPr>
        <p:blipFill>
          <a:blip r:embed="rId13" cstate="print"/>
          <a:srcRect/>
          <a:stretch>
            <a:fillRect/>
          </a:stretch>
        </p:blipFill>
        <p:spPr bwMode="auto">
          <a:xfrm>
            <a:off x="371475" y="6315075"/>
            <a:ext cx="1652588" cy="536575"/>
          </a:xfrm>
          <a:prstGeom prst="rect">
            <a:avLst/>
          </a:prstGeom>
          <a:noFill/>
          <a:ln w="9525">
            <a:noFill/>
            <a:miter lim="800000"/>
            <a:headEnd/>
            <a:tailEnd/>
          </a:ln>
        </p:spPr>
      </p:pic>
      <p:pic>
        <p:nvPicPr>
          <p:cNvPr id="25603" name="Picture 3" descr="slideMaster_Logo600"/>
          <p:cNvPicPr>
            <a:picLocks noChangeAspect="1" noChangeArrowheads="1"/>
          </p:cNvPicPr>
          <p:nvPr/>
        </p:nvPicPr>
        <p:blipFill>
          <a:blip r:embed="rId14" cstate="print"/>
          <a:srcRect/>
          <a:stretch>
            <a:fillRect/>
          </a:stretch>
        </p:blipFill>
        <p:spPr bwMode="hidden">
          <a:xfrm>
            <a:off x="377825" y="6323013"/>
            <a:ext cx="1644650" cy="528637"/>
          </a:xfrm>
          <a:prstGeom prst="rect">
            <a:avLst/>
          </a:prstGeom>
          <a:noFill/>
          <a:ln w="9525">
            <a:noFill/>
            <a:miter lim="800000"/>
            <a:headEnd/>
            <a:tailEnd/>
          </a:ln>
        </p:spPr>
      </p:pic>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fontAlgn="base">
              <a:spcBef>
                <a:spcPct val="0"/>
              </a:spcBef>
              <a:spcAft>
                <a:spcPct val="0"/>
              </a:spcAft>
              <a:defRPr/>
            </a:pPr>
            <a:fld id="{2B8994CD-65E6-435A-A7B7-CF6680E850A8}" type="slidenum">
              <a:rPr lang="en-US">
                <a:solidFill>
                  <a:srgbClr val="666666"/>
                </a:solidFill>
              </a:rPr>
              <a:pPr fontAlgn="base">
                <a:spcBef>
                  <a:spcPct val="0"/>
                </a:spcBef>
                <a:spcAft>
                  <a:spcPct val="0"/>
                </a:spcAft>
                <a:defRPr/>
              </a:pPr>
              <a:t>‹#›</a:t>
            </a:fld>
            <a:endParaRPr lang="en-US">
              <a:solidFill>
                <a:srgbClr val="666666"/>
              </a:solidFill>
            </a:endParaRPr>
          </a:p>
        </p:txBody>
      </p:sp>
      <p:sp>
        <p:nvSpPr>
          <p:cNvPr id="25605"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5606"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4"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a:effectLst/>
        </p:spPr>
        <p:txBody>
          <a:bodyPr/>
          <a:lstStyle/>
          <a:p>
            <a:pPr fontAlgn="base">
              <a:spcBef>
                <a:spcPct val="0"/>
              </a:spcBef>
              <a:spcAft>
                <a:spcPct val="0"/>
              </a:spcAft>
              <a:defRPr/>
            </a:pPr>
            <a:endParaRPr lang="en-US">
              <a:solidFill>
                <a:srgbClr val="66666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287338" indent="-285750" algn="l" rtl="0" eaLnBrk="0" fontAlgn="base" hangingPunct="0">
        <a:spcBef>
          <a:spcPct val="50000"/>
        </a:spcBef>
        <a:spcAft>
          <a:spcPct val="0"/>
        </a:spcAft>
        <a:buChar char="•"/>
        <a:defRPr sz="2400">
          <a:solidFill>
            <a:schemeClr val="tx1"/>
          </a:solidFill>
          <a:latin typeface="+mn-lt"/>
        </a:defRPr>
      </a:lvl2pPr>
      <a:lvl3pPr marL="569913" indent="-280988" algn="l" rtl="0" eaLnBrk="0" fontAlgn="base" hangingPunct="0">
        <a:spcBef>
          <a:spcPct val="30000"/>
        </a:spcBef>
        <a:spcAft>
          <a:spcPct val="0"/>
        </a:spcAft>
        <a:buFont typeface="Arial" charset="0"/>
        <a:buChar char="–"/>
        <a:defRPr sz="2000">
          <a:solidFill>
            <a:schemeClr val="tx1"/>
          </a:solidFill>
          <a:latin typeface="+mn-lt"/>
        </a:defRPr>
      </a:lvl3pPr>
      <a:lvl4pPr marL="852488" indent="-280988" algn="l" rtl="0" eaLnBrk="0" fontAlgn="base" hangingPunct="0">
        <a:spcBef>
          <a:spcPct val="25000"/>
        </a:spcBef>
        <a:spcAft>
          <a:spcPct val="0"/>
        </a:spcAft>
        <a:buChar char="•"/>
        <a:defRPr sz="2000">
          <a:solidFill>
            <a:schemeClr val="tx1"/>
          </a:solidFill>
          <a:latin typeface="+mn-lt"/>
        </a:defRPr>
      </a:lvl4pPr>
      <a:lvl5pPr marL="1135063" indent="-280988" algn="l" rtl="0" eaLnBrk="0" fontAlgn="base" hangingPunct="0">
        <a:spcBef>
          <a:spcPct val="20000"/>
        </a:spcBef>
        <a:spcAft>
          <a:spcPct val="20000"/>
        </a:spcAft>
        <a:buFont typeface="Arial" charset="0"/>
        <a:buChar char="–"/>
        <a:defRPr sz="1600">
          <a:solidFill>
            <a:schemeClr val="tx1"/>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hyperlink" Target="http://wokinfo.com/products_tools/multidisciplinary/webofscience/cpci/cpciessa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ence.thomsonreuters.com/info/journalsubmiss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23528" y="2825080"/>
            <a:ext cx="8568952" cy="2404120"/>
          </a:xfrm>
        </p:spPr>
        <p:txBody>
          <a:bodyPr/>
          <a:lstStyle/>
          <a:p>
            <a:pPr algn="ctr" eaLnBrk="1" hangingPunct="1"/>
            <a:br>
              <a:rPr lang="pl-PL" sz="2800" dirty="0"/>
            </a:br>
            <a:br>
              <a:rPr lang="pl-PL" sz="2800" dirty="0"/>
            </a:br>
            <a:br>
              <a:rPr lang="pl-PL" sz="2800" dirty="0"/>
            </a:br>
            <a:br>
              <a:rPr lang="pl-PL" sz="2800" dirty="0"/>
            </a:br>
            <a:br>
              <a:rPr lang="pl-PL" sz="2800" dirty="0"/>
            </a:br>
            <a:br>
              <a:rPr lang="pl-PL" sz="2800" dirty="0"/>
            </a:br>
            <a:br>
              <a:rPr lang="pl-PL" sz="2800" dirty="0"/>
            </a:br>
            <a:br>
              <a:rPr lang="pl-PL" sz="2800" dirty="0"/>
            </a:br>
            <a:r>
              <a:rPr lang="pl-PL" sz="2800" dirty="0"/>
              <a:t> </a:t>
            </a:r>
            <a:r>
              <a:rPr lang="en-US" sz="2800" dirty="0"/>
              <a:t> Výber časopisov do WOS - kritéria a tipy na prípravu časopisu </a:t>
            </a:r>
            <a:br>
              <a:rPr lang="pl-PL" sz="2800" dirty="0"/>
            </a:br>
            <a:br>
              <a:rPr lang="pl-PL" sz="2800" i="1" dirty="0"/>
            </a:br>
            <a:br>
              <a:rPr lang="pl-PL" sz="2800" i="1" dirty="0"/>
            </a:br>
            <a:r>
              <a:rPr lang="pl-PL" sz="2800" i="1" dirty="0"/>
              <a:t> </a:t>
            </a:r>
            <a:endParaRPr lang="en-US" sz="2800" dirty="0"/>
          </a:p>
        </p:txBody>
      </p:sp>
      <p:sp>
        <p:nvSpPr>
          <p:cNvPr id="14338" name="Rectangle 3"/>
          <p:cNvSpPr>
            <a:spLocks noGrp="1" noChangeArrowheads="1"/>
          </p:cNvSpPr>
          <p:nvPr>
            <p:ph type="subTitle" idx="1"/>
          </p:nvPr>
        </p:nvSpPr>
        <p:spPr>
          <a:xfrm>
            <a:off x="361950" y="4149055"/>
            <a:ext cx="8382000" cy="1800225"/>
          </a:xfrm>
        </p:spPr>
        <p:txBody>
          <a:bodyPr/>
          <a:lstStyle/>
          <a:p>
            <a:pPr marL="0" indent="0" eaLnBrk="1" hangingPunct="1">
              <a:buFontTx/>
              <a:buNone/>
            </a:pPr>
            <a:endParaRPr lang="en-US" dirty="0"/>
          </a:p>
          <a:p>
            <a:pPr marL="0" indent="0" eaLnBrk="1" hangingPunct="1">
              <a:buFontTx/>
              <a:buNone/>
            </a:pPr>
            <a:endParaRPr lang="pl-PL" dirty="0"/>
          </a:p>
          <a:p>
            <a:pPr marL="0" indent="0" eaLnBrk="1" hangingPunct="1">
              <a:buFontTx/>
              <a:buNone/>
            </a:pPr>
            <a:endParaRPr lang="pl-PL" dirty="0"/>
          </a:p>
          <a:p>
            <a:pPr marL="0" indent="0" eaLnBrk="1" hangingPunct="1">
              <a:buFontTx/>
              <a:buNone/>
            </a:pPr>
            <a:r>
              <a:rPr lang="en-GB" dirty="0" err="1"/>
              <a:t>Enik</a:t>
            </a:r>
            <a:r>
              <a:rPr lang="hu-HU" dirty="0"/>
              <a:t>ő Tóth Szász, </a:t>
            </a:r>
            <a:r>
              <a:rPr lang="pl-PL" dirty="0"/>
              <a:t> Customer Education Specialist</a:t>
            </a:r>
          </a:p>
          <a:p>
            <a:pPr marL="0" indent="0" eaLnBrk="1" hangingPunct="1">
              <a:buFontTx/>
              <a:buNone/>
            </a:pPr>
            <a:r>
              <a:rPr lang="pl-PL" dirty="0">
                <a:solidFill>
                  <a:srgbClr val="0070C0"/>
                </a:solidFill>
              </a:rPr>
              <a:t>eniko.szasz@thomsonreuters.com</a:t>
            </a:r>
          </a:p>
          <a:p>
            <a:pPr marL="0" indent="0" eaLnBrk="1" hangingPunct="1">
              <a:buFontTx/>
              <a:buNone/>
            </a:pPr>
            <a:endParaRPr lang="cs-CZ" dirty="0"/>
          </a:p>
          <a:p>
            <a:pPr marL="0" indent="0" eaLnBrk="1" hangingPunct="1">
              <a:buFontTx/>
              <a:buNone/>
            </a:pPr>
            <a:r>
              <a:rPr lang="cs-CZ" dirty="0"/>
              <a:t>David Horký, Country Manager</a:t>
            </a:r>
          </a:p>
          <a:p>
            <a:pPr marL="0" indent="0" eaLnBrk="1" hangingPunct="1">
              <a:buFontTx/>
              <a:buNone/>
            </a:pPr>
            <a:r>
              <a:rPr lang="en-US" dirty="0">
                <a:solidFill>
                  <a:srgbClr val="0070C0"/>
                </a:solidFill>
              </a:rPr>
              <a:t>d</a:t>
            </a:r>
            <a:r>
              <a:rPr lang="cs-CZ" dirty="0">
                <a:solidFill>
                  <a:srgbClr val="0070C0"/>
                </a:solidFill>
              </a:rPr>
              <a:t>avid</a:t>
            </a:r>
            <a:r>
              <a:rPr lang="en-US" dirty="0">
                <a:solidFill>
                  <a:srgbClr val="0070C0"/>
                </a:solidFill>
              </a:rPr>
              <a:t>.</a:t>
            </a:r>
            <a:r>
              <a:rPr lang="cs-CZ" dirty="0">
                <a:solidFill>
                  <a:srgbClr val="0070C0"/>
                </a:solidFill>
              </a:rPr>
              <a:t>hork</a:t>
            </a:r>
            <a:r>
              <a:rPr lang="en-US" dirty="0">
                <a:solidFill>
                  <a:srgbClr val="0070C0"/>
                </a:solidFill>
              </a:rPr>
              <a:t>y@thomsonreuters.com</a:t>
            </a:r>
          </a:p>
        </p:txBody>
      </p:sp>
      <p:pic>
        <p:nvPicPr>
          <p:cNvPr id="6" name="Picture 5" descr="42-16901779"/>
          <p:cNvPicPr>
            <a:picLocks noChangeAspect="1" noChangeArrowheads="1"/>
          </p:cNvPicPr>
          <p:nvPr/>
        </p:nvPicPr>
        <p:blipFill>
          <a:blip r:embed="rId3" cstate="print"/>
          <a:srcRect/>
          <a:stretch>
            <a:fillRect/>
          </a:stretch>
        </p:blipFill>
        <p:spPr bwMode="auto">
          <a:xfrm>
            <a:off x="236984" y="116632"/>
            <a:ext cx="8799512" cy="323496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Sprievodný dopis</a:t>
            </a:r>
            <a:endParaRPr lang="en-US" dirty="0"/>
          </a:p>
        </p:txBody>
      </p:sp>
      <p:sp>
        <p:nvSpPr>
          <p:cNvPr id="3" name="Content Placeholder 2"/>
          <p:cNvSpPr>
            <a:spLocks noGrp="1"/>
          </p:cNvSpPr>
          <p:nvPr>
            <p:ph idx="1"/>
          </p:nvPr>
        </p:nvSpPr>
        <p:spPr/>
        <p:txBody>
          <a:bodyPr/>
          <a:lstStyle/>
          <a:p>
            <a:pPr lvl="0"/>
            <a:r>
              <a:rPr lang="sk-SK" dirty="0"/>
              <a:t>Celý názov časopisu</a:t>
            </a:r>
            <a:endParaRPr lang="en-US" dirty="0"/>
          </a:p>
          <a:p>
            <a:pPr lvl="0"/>
            <a:r>
              <a:rPr lang="en-US" dirty="0"/>
              <a:t>ISSN </a:t>
            </a:r>
          </a:p>
          <a:p>
            <a:pPr lvl="0"/>
            <a:r>
              <a:rPr lang="sk-SK" dirty="0"/>
              <a:t>Vydavateľ a a</a:t>
            </a:r>
            <a:r>
              <a:rPr lang="en-US" dirty="0" err="1"/>
              <a:t>dres</a:t>
            </a:r>
            <a:r>
              <a:rPr lang="sk-SK" dirty="0"/>
              <a:t>a</a:t>
            </a:r>
            <a:r>
              <a:rPr lang="en-US" dirty="0"/>
              <a:t> </a:t>
            </a:r>
          </a:p>
          <a:p>
            <a:pPr lvl="0"/>
            <a:r>
              <a:rPr lang="sk-SK" dirty="0"/>
              <a:t>Šéfredaktor a adresa</a:t>
            </a:r>
            <a:r>
              <a:rPr lang="en-US" dirty="0"/>
              <a:t> </a:t>
            </a:r>
          </a:p>
          <a:p>
            <a:pPr lvl="0"/>
            <a:r>
              <a:rPr lang="sk-SK" dirty="0"/>
              <a:t>Krátko: v čom je časopis iný, jedinečný než ostatné časopisy, v čom je jeho pridaná hodnota</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TR1QNHI"/>
          <p:cNvPicPr>
            <a:picLocks noChangeAspect="1" noChangeArrowheads="1"/>
          </p:cNvPicPr>
          <p:nvPr/>
        </p:nvPicPr>
        <p:blipFill>
          <a:blip r:embed="rId2" cstate="print"/>
          <a:srcRect/>
          <a:stretch>
            <a:fillRect/>
          </a:stretch>
        </p:blipFill>
        <p:spPr bwMode="auto">
          <a:xfrm>
            <a:off x="344488" y="395288"/>
            <a:ext cx="8455025" cy="3108325"/>
          </a:xfrm>
          <a:prstGeom prst="rect">
            <a:avLst/>
          </a:prstGeom>
          <a:noFill/>
          <a:ln w="9525">
            <a:noFill/>
            <a:miter lim="800000"/>
            <a:headEnd/>
            <a:tailEnd/>
          </a:ln>
        </p:spPr>
      </p:pic>
      <p:sp>
        <p:nvSpPr>
          <p:cNvPr id="3" name="TextBox 2"/>
          <p:cNvSpPr txBox="1"/>
          <p:nvPr/>
        </p:nvSpPr>
        <p:spPr>
          <a:xfrm>
            <a:off x="611560" y="4077072"/>
            <a:ext cx="8352928" cy="1077218"/>
          </a:xfrm>
          <a:prstGeom prst="rect">
            <a:avLst/>
          </a:prstGeom>
          <a:noFill/>
        </p:spPr>
        <p:txBody>
          <a:bodyPr wrap="square" rtlCol="0">
            <a:spAutoFit/>
          </a:bodyPr>
          <a:lstStyle/>
          <a:p>
            <a:r>
              <a:rPr lang="pl-PL" sz="2800" dirty="0">
                <a:solidFill>
                  <a:schemeClr val="tx2"/>
                </a:solidFill>
                <a:latin typeface="+mj-lt"/>
                <a:ea typeface="+mj-ea"/>
                <a:cs typeface="+mj-cs"/>
              </a:rPr>
              <a:t>Na čom sme a kde je konkurencia</a:t>
            </a:r>
          </a:p>
          <a:p>
            <a:endParaRPr lang="pl-PL"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588"/>
            <a:ext cx="7369175" cy="836612"/>
          </a:xfrm>
        </p:spPr>
        <p:txBody>
          <a:bodyPr/>
          <a:lstStyle/>
          <a:p>
            <a:r>
              <a:rPr lang="sk-SK" dirty="0"/>
              <a:t>Výber časopisov</a:t>
            </a:r>
            <a:endParaRPr lang="en-US" dirty="0"/>
          </a:p>
        </p:txBody>
      </p:sp>
      <p:sp>
        <p:nvSpPr>
          <p:cNvPr id="5"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8"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9"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15" name="TextBox 21"/>
          <p:cNvSpPr txBox="1">
            <a:spLocks noChangeArrowheads="1"/>
          </p:cNvSpPr>
          <p:nvPr/>
        </p:nvSpPr>
        <p:spPr bwMode="auto">
          <a:xfrm>
            <a:off x="838200" y="2541588"/>
            <a:ext cx="1809750" cy="4278094"/>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a:t> Vydávanie pravidelne a včas</a:t>
            </a:r>
            <a:endParaRPr lang="en-US" sz="1600" dirty="0"/>
          </a:p>
          <a:p>
            <a:pPr>
              <a:spcBef>
                <a:spcPct val="50000"/>
              </a:spcBef>
              <a:buFont typeface="Arial" charset="0"/>
              <a:buChar char="•"/>
            </a:pPr>
            <a:r>
              <a:rPr lang="cs-CZ" sz="1600" dirty="0"/>
              <a:t> Medzinárodné editoriálne zvyklosti</a:t>
            </a:r>
            <a:endParaRPr lang="en-US" sz="1600" dirty="0"/>
          </a:p>
          <a:p>
            <a:pPr>
              <a:spcBef>
                <a:spcPct val="50000"/>
              </a:spcBef>
              <a:buFont typeface="Arial" charset="0"/>
              <a:buChar char="•"/>
            </a:pPr>
            <a:r>
              <a:rPr lang="sk-SK" sz="1600" dirty="0"/>
              <a:t> Anglick</a:t>
            </a:r>
            <a:r>
              <a:rPr lang="cs-CZ" sz="1600" dirty="0"/>
              <a:t>á bibliografia (aleaspoň latinské písmená)</a:t>
            </a:r>
            <a:endParaRPr lang="en-US" sz="1600" dirty="0"/>
          </a:p>
          <a:p>
            <a:pPr>
              <a:spcBef>
                <a:spcPct val="50000"/>
              </a:spcBef>
              <a:buFont typeface="Arial" charset="0"/>
              <a:buChar char="•"/>
            </a:pPr>
            <a:r>
              <a:rPr lang="cs-CZ" sz="1600" dirty="0"/>
              <a:t> Recenzované</a:t>
            </a:r>
          </a:p>
          <a:p>
            <a:pPr>
              <a:spcBef>
                <a:spcPct val="50000"/>
              </a:spcBef>
              <a:buFont typeface="Arial" charset="0"/>
              <a:buChar char="•"/>
            </a:pPr>
            <a:r>
              <a:rPr lang="cs-CZ" sz="1600" dirty="0"/>
              <a:t> Ďalšie informácie (granty, DOI, financovanie apod.)</a:t>
            </a:r>
            <a:endParaRPr lang="en-US" sz="1600" dirty="0"/>
          </a:p>
        </p:txBody>
      </p:sp>
      <p:sp>
        <p:nvSpPr>
          <p:cNvPr id="16" name="TextBox 23"/>
          <p:cNvSpPr txBox="1">
            <a:spLocks noChangeArrowheads="1"/>
          </p:cNvSpPr>
          <p:nvPr/>
        </p:nvSpPr>
        <p:spPr bwMode="auto">
          <a:xfrm>
            <a:off x="2667000" y="2522538"/>
            <a:ext cx="1770063" cy="3662541"/>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a:t> Obohatí tento časopis WoS</a:t>
            </a:r>
            <a:r>
              <a:rPr lang="en-GB" sz="1600" dirty="0"/>
              <a:t> s</a:t>
            </a:r>
            <a:r>
              <a:rPr lang="cs-CZ" sz="1600" dirty="0"/>
              <a:t> novým obsahom? </a:t>
            </a:r>
            <a:endParaRPr lang="en-US" sz="1600" dirty="0"/>
          </a:p>
          <a:p>
            <a:pPr>
              <a:spcBef>
                <a:spcPct val="50000"/>
              </a:spcBef>
              <a:buFont typeface="Arial" charset="0"/>
              <a:buChar char="•"/>
            </a:pPr>
            <a:r>
              <a:rPr lang="cs-CZ" sz="1600" dirty="0"/>
              <a:t> Je a ako</a:t>
            </a:r>
            <a:r>
              <a:rPr lang="en-GB" sz="1600" dirty="0"/>
              <a:t> je</a:t>
            </a:r>
            <a:r>
              <a:rPr lang="cs-CZ" sz="1600" dirty="0"/>
              <a:t> táto téma zastúpená vo WOS? </a:t>
            </a:r>
            <a:endParaRPr lang="en-US" sz="1600" dirty="0"/>
          </a:p>
          <a:p>
            <a:pPr>
              <a:spcBef>
                <a:spcPct val="50000"/>
              </a:spcBef>
              <a:buFont typeface="Arial" charset="0"/>
              <a:buChar char="•"/>
            </a:pPr>
            <a:r>
              <a:rPr lang="cs-CZ" sz="1600" dirty="0"/>
              <a:t> Porovnávanie časopisu s časopismi vo WOS, ktoré </a:t>
            </a:r>
            <a:r>
              <a:rPr lang="en-GB" sz="1600" dirty="0"/>
              <a:t>s</a:t>
            </a:r>
            <a:r>
              <a:rPr lang="sk-SK" sz="1600" dirty="0"/>
              <a:t>ú v tom</a:t>
            </a:r>
            <a:r>
              <a:rPr lang="cs-CZ" sz="1600" dirty="0"/>
              <a:t> obore</a:t>
            </a:r>
            <a:r>
              <a:rPr lang="en-US" sz="1600" dirty="0"/>
              <a:t>.</a:t>
            </a:r>
            <a:endParaRPr lang="sk-SK" sz="1600" dirty="0"/>
          </a:p>
          <a:p>
            <a:pPr>
              <a:spcBef>
                <a:spcPct val="50000"/>
              </a:spcBef>
              <a:buFont typeface="Arial" charset="0"/>
              <a:buChar char="•"/>
            </a:pPr>
            <a:r>
              <a:rPr lang="sk-SK" sz="1600" dirty="0"/>
              <a:t> Kvalita obsahu</a:t>
            </a:r>
            <a:endParaRPr lang="en-US" sz="1600" dirty="0"/>
          </a:p>
        </p:txBody>
      </p:sp>
      <p:sp>
        <p:nvSpPr>
          <p:cNvPr id="17" name="TextBox 24"/>
          <p:cNvSpPr txBox="1">
            <a:spLocks noChangeArrowheads="1"/>
          </p:cNvSpPr>
          <p:nvPr/>
        </p:nvSpPr>
        <p:spPr bwMode="auto">
          <a:xfrm>
            <a:off x="4572000" y="2514600"/>
            <a:ext cx="1838325" cy="2923877"/>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a:t> Reprezentujú autori, editori a vedecká redakčná rada medziná-rodnú výskumnú komunitu?</a:t>
            </a:r>
          </a:p>
          <a:p>
            <a:pPr>
              <a:spcBef>
                <a:spcPct val="50000"/>
              </a:spcBef>
              <a:buFont typeface="Arial" charset="0"/>
              <a:buChar char="•"/>
            </a:pPr>
            <a:r>
              <a:rPr lang="cs-CZ" sz="1600" dirty="0"/>
              <a:t> Kto je cielovou skupinou, medzinárodní </a:t>
            </a:r>
            <a:r>
              <a:rPr lang="sk-SK" sz="1600" dirty="0"/>
              <a:t>čitatelia </a:t>
            </a:r>
            <a:r>
              <a:rPr lang="cs-CZ" sz="1600" dirty="0"/>
              <a:t>alebo lokálni</a:t>
            </a:r>
            <a:r>
              <a:rPr lang="en-US" sz="1600" dirty="0"/>
              <a:t>?</a:t>
            </a:r>
          </a:p>
        </p:txBody>
      </p:sp>
      <p:sp>
        <p:nvSpPr>
          <p:cNvPr id="18" name="TextBox 25"/>
          <p:cNvSpPr txBox="1">
            <a:spLocks noChangeArrowheads="1"/>
          </p:cNvSpPr>
          <p:nvPr/>
        </p:nvSpPr>
        <p:spPr bwMode="auto">
          <a:xfrm>
            <a:off x="6477000" y="2514600"/>
            <a:ext cx="1798638" cy="3539430"/>
          </a:xfrm>
          <a:prstGeom prst="rect">
            <a:avLst/>
          </a:prstGeom>
          <a:noFill/>
          <a:ln w="9525">
            <a:noFill/>
            <a:miter lim="800000"/>
            <a:headEnd/>
            <a:tailEnd/>
          </a:ln>
        </p:spPr>
        <p:txBody>
          <a:bodyPr>
            <a:spAutoFit/>
          </a:bodyPr>
          <a:lstStyle/>
          <a:p>
            <a:pPr>
              <a:spcBef>
                <a:spcPct val="50000"/>
              </a:spcBef>
            </a:pPr>
            <a:r>
              <a:rPr lang="cs-CZ" sz="1600" b="1" u="sng" dirty="0"/>
              <a:t>Nové časopisy</a:t>
            </a:r>
            <a:r>
              <a:rPr lang="en-US" sz="1600" dirty="0"/>
              <a:t>:</a:t>
            </a:r>
          </a:p>
          <a:p>
            <a:pPr>
              <a:spcBef>
                <a:spcPct val="50000"/>
              </a:spcBef>
              <a:buFont typeface="Arial" charset="0"/>
              <a:buChar char="•"/>
            </a:pPr>
            <a:r>
              <a:rPr lang="cs-CZ" sz="1600" dirty="0"/>
              <a:t> Citácie na predošlých prác autorov</a:t>
            </a:r>
            <a:r>
              <a:rPr lang="en-US" sz="1600" dirty="0"/>
              <a:t>, editor</a:t>
            </a:r>
            <a:r>
              <a:rPr lang="cs-CZ" sz="1600" dirty="0"/>
              <a:t>ov, recenzentov</a:t>
            </a:r>
            <a:r>
              <a:rPr lang="en-US" sz="1600" dirty="0"/>
              <a:t>.</a:t>
            </a:r>
          </a:p>
          <a:p>
            <a:pPr>
              <a:spcBef>
                <a:spcPct val="50000"/>
              </a:spcBef>
            </a:pPr>
            <a:r>
              <a:rPr lang="cs-CZ" sz="1600" b="1" u="sng" dirty="0"/>
              <a:t>Založené časopisy</a:t>
            </a:r>
            <a:r>
              <a:rPr lang="en-US" sz="1600" dirty="0"/>
              <a:t>:</a:t>
            </a:r>
          </a:p>
          <a:p>
            <a:pPr>
              <a:spcBef>
                <a:spcPct val="50000"/>
              </a:spcBef>
              <a:buFont typeface="Arial" charset="0"/>
              <a:buChar char="•"/>
            </a:pPr>
            <a:r>
              <a:rPr lang="cs-CZ" sz="1600" dirty="0"/>
              <a:t> </a:t>
            </a:r>
            <a:r>
              <a:rPr lang="en-US" sz="1600" dirty="0"/>
              <a:t>Impact Factor</a:t>
            </a:r>
            <a:endParaRPr lang="cs-CZ" sz="1600" dirty="0"/>
          </a:p>
          <a:p>
            <a:pPr>
              <a:spcBef>
                <a:spcPct val="50000"/>
              </a:spcBef>
              <a:buFont typeface="Arial" charset="0"/>
              <a:buChar char="•"/>
            </a:pPr>
            <a:r>
              <a:rPr lang="cs-CZ" sz="1600" dirty="0"/>
              <a:t> Citačné analýzy</a:t>
            </a:r>
            <a:endParaRPr lang="en-US" sz="1600" dirty="0"/>
          </a:p>
          <a:p>
            <a:pPr>
              <a:spcBef>
                <a:spcPct val="50000"/>
              </a:spcBef>
            </a:pPr>
            <a:r>
              <a:rPr lang="en-US" sz="1600" i="1" dirty="0"/>
              <a:t>.</a:t>
            </a:r>
          </a:p>
          <a:p>
            <a:pPr>
              <a:spcBef>
                <a:spcPct val="50000"/>
              </a:spcBef>
            </a:pPr>
            <a:endParaRPr lang="en-US" sz="1600" dirty="0"/>
          </a:p>
        </p:txBody>
      </p:sp>
      <p:sp>
        <p:nvSpPr>
          <p:cNvPr id="20" name="Flowchart: Stored Data 1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1" name="Rectangle 20"/>
          <p:cNvSpPr/>
          <p:nvPr/>
        </p:nvSpPr>
        <p:spPr>
          <a:xfrm>
            <a:off x="1143000" y="1600200"/>
            <a:ext cx="1600200" cy="707886"/>
          </a:xfrm>
          <a:prstGeom prst="rect">
            <a:avLst/>
          </a:prstGeom>
        </p:spPr>
        <p:txBody>
          <a:bodyPr wrap="square">
            <a:spAutoFit/>
          </a:bodyPr>
          <a:lstStyle/>
          <a:p>
            <a:pPr algn="ctr" eaLnBrk="1" hangingPunct="1"/>
            <a:r>
              <a:rPr lang="sk-SK" sz="2000" b="1" dirty="0"/>
              <a:t>Publikačné standardy</a:t>
            </a:r>
            <a:endParaRPr lang="en-US" sz="2000" b="1" dirty="0"/>
          </a:p>
        </p:txBody>
      </p:sp>
      <p:sp>
        <p:nvSpPr>
          <p:cNvPr id="22" name="Flowchart: Stored Data 2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3" name="Flowchart: Stored Data 2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4" name="Flowchart: Stored Data 2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5" name="Rectangle 24"/>
          <p:cNvSpPr/>
          <p:nvPr/>
        </p:nvSpPr>
        <p:spPr>
          <a:xfrm>
            <a:off x="6781800" y="1600200"/>
            <a:ext cx="1600200" cy="707886"/>
          </a:xfrm>
          <a:prstGeom prst="rect">
            <a:avLst/>
          </a:prstGeom>
        </p:spPr>
        <p:txBody>
          <a:bodyPr wrap="square">
            <a:spAutoFit/>
          </a:bodyPr>
          <a:lstStyle/>
          <a:p>
            <a:pPr algn="ctr" eaLnBrk="1" hangingPunct="1"/>
            <a:r>
              <a:rPr lang="sk-SK" sz="2000" b="1" dirty="0"/>
              <a:t>Analýza citácii</a:t>
            </a:r>
            <a:endParaRPr lang="en-US" sz="2000" b="1" dirty="0"/>
          </a:p>
        </p:txBody>
      </p:sp>
      <p:sp>
        <p:nvSpPr>
          <p:cNvPr id="26" name="Rectangle 25"/>
          <p:cNvSpPr/>
          <p:nvPr/>
        </p:nvSpPr>
        <p:spPr>
          <a:xfrm>
            <a:off x="3048000" y="1752600"/>
            <a:ext cx="1600200" cy="400110"/>
          </a:xfrm>
          <a:prstGeom prst="rect">
            <a:avLst/>
          </a:prstGeom>
        </p:spPr>
        <p:txBody>
          <a:bodyPr wrap="square">
            <a:spAutoFit/>
          </a:bodyPr>
          <a:lstStyle/>
          <a:p>
            <a:pPr algn="ctr" eaLnBrk="1" hangingPunct="1"/>
            <a:r>
              <a:rPr lang="sk-SK" sz="2000" b="1" dirty="0"/>
              <a:t>Obsah</a:t>
            </a:r>
            <a:endParaRPr lang="en-US" sz="2000" b="1" dirty="0"/>
          </a:p>
        </p:txBody>
      </p:sp>
      <p:sp>
        <p:nvSpPr>
          <p:cNvPr id="27" name="Rectangle 26"/>
          <p:cNvSpPr/>
          <p:nvPr/>
        </p:nvSpPr>
        <p:spPr>
          <a:xfrm>
            <a:off x="4876800" y="1752600"/>
            <a:ext cx="1828800" cy="400110"/>
          </a:xfrm>
          <a:prstGeom prst="rect">
            <a:avLst/>
          </a:prstGeom>
        </p:spPr>
        <p:txBody>
          <a:bodyPr wrap="square">
            <a:spAutoFit/>
          </a:bodyPr>
          <a:lstStyle/>
          <a:p>
            <a:pPr algn="ctr" eaLnBrk="1" hangingPunct="1"/>
            <a:r>
              <a:rPr lang="sk-SK" sz="2000" b="1" dirty="0"/>
              <a:t>Rôznorodosť</a:t>
            </a:r>
            <a:endParaRPr lang="en-US" sz="2000" b="1" dirty="0"/>
          </a:p>
        </p:txBody>
      </p:sp>
      <p:sp>
        <p:nvSpPr>
          <p:cNvPr id="19" name="Rectangle 18"/>
          <p:cNvSpPr/>
          <p:nvPr/>
        </p:nvSpPr>
        <p:spPr>
          <a:xfrm>
            <a:off x="6444208" y="1340768"/>
            <a:ext cx="2160240" cy="51125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Grp="1" noChangeAspect="1" noChangeArrowheads="1"/>
          </p:cNvPicPr>
          <p:nvPr>
            <p:ph idx="1"/>
          </p:nvPr>
        </p:nvPicPr>
        <p:blipFill>
          <a:blip r:embed="rId2" cstate="print"/>
          <a:srcRect/>
          <a:stretch>
            <a:fillRect/>
          </a:stretch>
        </p:blipFill>
        <p:spPr bwMode="auto">
          <a:xfrm>
            <a:off x="1412836" y="657329"/>
            <a:ext cx="7588320" cy="5486315"/>
          </a:xfrm>
          <a:prstGeom prst="rect">
            <a:avLst/>
          </a:prstGeom>
          <a:noFill/>
          <a:ln w="9525">
            <a:noFill/>
            <a:miter lim="800000"/>
            <a:headEnd/>
            <a:tailEnd/>
          </a:ln>
          <a:effectLst/>
        </p:spPr>
      </p:pic>
      <p:sp>
        <p:nvSpPr>
          <p:cNvPr id="2" name="Title 1"/>
          <p:cNvSpPr>
            <a:spLocks noGrp="1"/>
          </p:cNvSpPr>
          <p:nvPr>
            <p:ph type="title"/>
          </p:nvPr>
        </p:nvSpPr>
        <p:spPr>
          <a:xfrm>
            <a:off x="357158" y="71414"/>
            <a:ext cx="8572560" cy="642942"/>
          </a:xfrm>
        </p:spPr>
        <p:txBody>
          <a:bodyPr/>
          <a:lstStyle/>
          <a:p>
            <a:r>
              <a:rPr lang="pl-PL" dirty="0"/>
              <a:t>Citačná analýza – Cited Reference Search</a:t>
            </a:r>
            <a:endParaRPr lang="en-US" dirty="0"/>
          </a:p>
        </p:txBody>
      </p:sp>
      <p:sp>
        <p:nvSpPr>
          <p:cNvPr id="6" name="TextBox 5"/>
          <p:cNvSpPr txBox="1"/>
          <p:nvPr/>
        </p:nvSpPr>
        <p:spPr>
          <a:xfrm>
            <a:off x="-32" y="1214422"/>
            <a:ext cx="1500198" cy="3693319"/>
          </a:xfrm>
          <a:prstGeom prst="rect">
            <a:avLst/>
          </a:prstGeom>
          <a:solidFill>
            <a:schemeClr val="bg1"/>
          </a:solidFill>
        </p:spPr>
        <p:txBody>
          <a:bodyPr wrap="square" rtlCol="0">
            <a:spAutoFit/>
          </a:bodyPr>
          <a:lstStyle/>
          <a:p>
            <a:r>
              <a:rPr lang="pl-PL" dirty="0"/>
              <a:t>Citujúce články:</a:t>
            </a:r>
          </a:p>
          <a:p>
            <a:r>
              <a:rPr lang="pl-PL" dirty="0"/>
              <a:t>301 (06.06.2012)</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en-US" dirty="0"/>
          </a:p>
        </p:txBody>
      </p:sp>
      <p:pic>
        <p:nvPicPr>
          <p:cNvPr id="53252" name="Picture 4"/>
          <p:cNvPicPr>
            <a:picLocks noChangeAspect="1" noChangeArrowheads="1"/>
          </p:cNvPicPr>
          <p:nvPr/>
        </p:nvPicPr>
        <p:blipFill>
          <a:blip r:embed="rId3" cstate="print"/>
          <a:srcRect/>
          <a:stretch>
            <a:fillRect/>
          </a:stretch>
        </p:blipFill>
        <p:spPr bwMode="auto">
          <a:xfrm>
            <a:off x="71406" y="3071809"/>
            <a:ext cx="5429287" cy="2000621"/>
          </a:xfrm>
          <a:prstGeom prst="rect">
            <a:avLst/>
          </a:prstGeom>
          <a:noFill/>
          <a:ln w="31750">
            <a:solidFill>
              <a:schemeClr val="tx2"/>
            </a:solidFill>
            <a:miter lim="800000"/>
            <a:headEnd/>
            <a:tailEnd/>
          </a:ln>
          <a:effectLst/>
        </p:spPr>
      </p:pic>
      <p:pic>
        <p:nvPicPr>
          <p:cNvPr id="53256" name="Picture 8"/>
          <p:cNvPicPr>
            <a:picLocks noChangeAspect="1" noChangeArrowheads="1"/>
          </p:cNvPicPr>
          <p:nvPr/>
        </p:nvPicPr>
        <p:blipFill>
          <a:blip r:embed="rId4" cstate="print"/>
          <a:srcRect/>
          <a:stretch>
            <a:fillRect/>
          </a:stretch>
        </p:blipFill>
        <p:spPr bwMode="auto">
          <a:xfrm>
            <a:off x="1428728" y="4572008"/>
            <a:ext cx="6256691" cy="1833560"/>
          </a:xfrm>
          <a:prstGeom prst="rect">
            <a:avLst/>
          </a:prstGeom>
          <a:noFill/>
          <a:ln w="31750">
            <a:solidFill>
              <a:schemeClr val="tx2"/>
            </a:solidFill>
            <a:miter lim="800000"/>
            <a:headEnd/>
            <a:tailEnd/>
          </a:ln>
          <a:effectLst/>
        </p:spPr>
      </p:pic>
      <p:pic>
        <p:nvPicPr>
          <p:cNvPr id="53255" name="Picture 7"/>
          <p:cNvPicPr>
            <a:picLocks noChangeAspect="1" noChangeArrowheads="1"/>
          </p:cNvPicPr>
          <p:nvPr/>
        </p:nvPicPr>
        <p:blipFill>
          <a:blip r:embed="rId5" cstate="print"/>
          <a:srcRect/>
          <a:stretch>
            <a:fillRect/>
          </a:stretch>
        </p:blipFill>
        <p:spPr bwMode="auto">
          <a:xfrm>
            <a:off x="4884564" y="5357826"/>
            <a:ext cx="4259436" cy="1357322"/>
          </a:xfrm>
          <a:prstGeom prst="rect">
            <a:avLst/>
          </a:prstGeom>
          <a:noFill/>
          <a:ln w="25400">
            <a:solidFill>
              <a:schemeClr val="tx2"/>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3000"/>
                                  </p:stCondLst>
                                  <p:childTnLst>
                                    <p:set>
                                      <p:cBhvr>
                                        <p:cTn id="6" dur="1" fill="hold">
                                          <p:stCondLst>
                                            <p:cond delay="0"/>
                                          </p:stCondLst>
                                        </p:cTn>
                                        <p:tgtEl>
                                          <p:spTgt spid="53252"/>
                                        </p:tgtEl>
                                        <p:attrNameLst>
                                          <p:attrName>style.visibility</p:attrName>
                                        </p:attrNameLst>
                                      </p:cBhvr>
                                      <p:to>
                                        <p:strVal val="visible"/>
                                      </p:to>
                                    </p:set>
                                    <p:animEffect transition="in" filter="diamond(out)">
                                      <p:cBhvr>
                                        <p:cTn id="7" dur="20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3000"/>
                                  </p:stCondLst>
                                  <p:childTnLst>
                                    <p:set>
                                      <p:cBhvr>
                                        <p:cTn id="11" dur="1" fill="hold">
                                          <p:stCondLst>
                                            <p:cond delay="0"/>
                                          </p:stCondLst>
                                        </p:cTn>
                                        <p:tgtEl>
                                          <p:spTgt spid="53256"/>
                                        </p:tgtEl>
                                        <p:attrNameLst>
                                          <p:attrName>style.visibility</p:attrName>
                                        </p:attrNameLst>
                                      </p:cBhvr>
                                      <p:to>
                                        <p:strVal val="visible"/>
                                      </p:to>
                                    </p:set>
                                    <p:anim calcmode="lin" valueType="num">
                                      <p:cBhvr additive="base">
                                        <p:cTn id="12" dur="1000" fill="hold"/>
                                        <p:tgtEl>
                                          <p:spTgt spid="53256"/>
                                        </p:tgtEl>
                                        <p:attrNameLst>
                                          <p:attrName>ppt_x</p:attrName>
                                        </p:attrNameLst>
                                      </p:cBhvr>
                                      <p:tavLst>
                                        <p:tav tm="0">
                                          <p:val>
                                            <p:strVal val="#ppt_x"/>
                                          </p:val>
                                        </p:tav>
                                        <p:tav tm="100000">
                                          <p:val>
                                            <p:strVal val="#ppt_x"/>
                                          </p:val>
                                        </p:tav>
                                      </p:tavLst>
                                    </p:anim>
                                    <p:anim calcmode="lin" valueType="num">
                                      <p:cBhvr additive="base">
                                        <p:cTn id="13" dur="10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3000"/>
                                  </p:stCondLst>
                                  <p:childTnLst>
                                    <p:set>
                                      <p:cBhvr>
                                        <p:cTn id="17" dur="1" fill="hold">
                                          <p:stCondLst>
                                            <p:cond delay="0"/>
                                          </p:stCondLst>
                                        </p:cTn>
                                        <p:tgtEl>
                                          <p:spTgt spid="53255"/>
                                        </p:tgtEl>
                                        <p:attrNameLst>
                                          <p:attrName>style.visibility</p:attrName>
                                        </p:attrNameLst>
                                      </p:cBhvr>
                                      <p:to>
                                        <p:strVal val="visible"/>
                                      </p:to>
                                    </p:set>
                                    <p:anim calcmode="lin" valueType="num">
                                      <p:cBhvr additive="base">
                                        <p:cTn id="18" dur="1000" fill="hold"/>
                                        <p:tgtEl>
                                          <p:spTgt spid="53255"/>
                                        </p:tgtEl>
                                        <p:attrNameLst>
                                          <p:attrName>ppt_x</p:attrName>
                                        </p:attrNameLst>
                                      </p:cBhvr>
                                      <p:tavLst>
                                        <p:tav tm="0">
                                          <p:val>
                                            <p:strVal val="#ppt_x"/>
                                          </p:val>
                                        </p:tav>
                                        <p:tav tm="100000">
                                          <p:val>
                                            <p:strVal val="#ppt_x"/>
                                          </p:val>
                                        </p:tav>
                                      </p:tavLst>
                                    </p:anim>
                                    <p:anim calcmode="lin" valueType="num">
                                      <p:cBhvr additive="base">
                                        <p:cTn id="19" dur="1000" fill="hold"/>
                                        <p:tgtEl>
                                          <p:spTgt spid="53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42852"/>
            <a:ext cx="7445375" cy="854075"/>
          </a:xfrm>
        </p:spPr>
        <p:txBody>
          <a:bodyPr/>
          <a:lstStyle/>
          <a:p>
            <a:r>
              <a:rPr lang="pl-PL" dirty="0"/>
              <a:t>Distribúcia citácii (citačn</a:t>
            </a:r>
            <a:r>
              <a:rPr lang="sk-SK"/>
              <a:t>ý report</a:t>
            </a:r>
            <a:r>
              <a:rPr lang="pl-PL"/>
              <a:t> na </a:t>
            </a:r>
            <a:r>
              <a:rPr lang="pl-PL" dirty="0"/>
              <a:t>citujúce články 2006-2012)*</a:t>
            </a:r>
            <a:endParaRPr lang="en-US" dirty="0"/>
          </a:p>
        </p:txBody>
      </p:sp>
      <p:sp>
        <p:nvSpPr>
          <p:cNvPr id="6" name="TextBox 5"/>
          <p:cNvSpPr txBox="1"/>
          <p:nvPr/>
        </p:nvSpPr>
        <p:spPr>
          <a:xfrm>
            <a:off x="285720" y="4786322"/>
            <a:ext cx="4000528" cy="923330"/>
          </a:xfrm>
          <a:prstGeom prst="rect">
            <a:avLst/>
          </a:prstGeom>
          <a:noFill/>
        </p:spPr>
        <p:txBody>
          <a:bodyPr wrap="square" rtlCol="0">
            <a:spAutoFit/>
          </a:bodyPr>
          <a:lstStyle/>
          <a:p>
            <a:r>
              <a:rPr lang="pl-PL" dirty="0"/>
              <a:t>263 citujúcich článkov</a:t>
            </a:r>
          </a:p>
          <a:p>
            <a:r>
              <a:rPr lang="pl-PL" dirty="0"/>
              <a:t>760 cit</a:t>
            </a:r>
            <a:r>
              <a:rPr lang="en-GB" dirty="0"/>
              <a:t>u</a:t>
            </a:r>
            <a:r>
              <a:rPr lang="hu-HU" dirty="0"/>
              <a:t>j</a:t>
            </a:r>
            <a:r>
              <a:rPr lang="sk-SK" dirty="0"/>
              <a:t>úcich článkov</a:t>
            </a:r>
            <a:r>
              <a:rPr lang="pl-PL" dirty="0"/>
              <a:t> na ne</a:t>
            </a:r>
          </a:p>
          <a:p>
            <a:r>
              <a:rPr lang="pl-PL" dirty="0"/>
              <a:t>3.74 priemer citačných ohlasov</a:t>
            </a:r>
            <a:endParaRPr lang="en-US" dirty="0"/>
          </a:p>
        </p:txBody>
      </p:sp>
      <p:pic>
        <p:nvPicPr>
          <p:cNvPr id="56324" name="Picture 4"/>
          <p:cNvPicPr>
            <a:picLocks noChangeAspect="1" noChangeArrowheads="1"/>
          </p:cNvPicPr>
          <p:nvPr/>
        </p:nvPicPr>
        <p:blipFill>
          <a:blip r:embed="rId2" cstate="print"/>
          <a:srcRect/>
          <a:stretch>
            <a:fillRect/>
          </a:stretch>
        </p:blipFill>
        <p:spPr bwMode="auto">
          <a:xfrm>
            <a:off x="325465" y="1071546"/>
            <a:ext cx="8104187" cy="3371850"/>
          </a:xfrm>
          <a:prstGeom prst="rect">
            <a:avLst/>
          </a:prstGeom>
          <a:noFill/>
          <a:ln w="9525">
            <a:noFill/>
            <a:miter lim="800000"/>
            <a:headEnd/>
            <a:tailEnd/>
          </a:ln>
          <a:effectLst/>
        </p:spPr>
      </p:pic>
      <p:pic>
        <p:nvPicPr>
          <p:cNvPr id="56325" name="Picture 5"/>
          <p:cNvPicPr>
            <a:picLocks noChangeAspect="1" noChangeArrowheads="1"/>
          </p:cNvPicPr>
          <p:nvPr/>
        </p:nvPicPr>
        <p:blipFill>
          <a:blip r:embed="rId3" cstate="print"/>
          <a:srcRect/>
          <a:stretch>
            <a:fillRect/>
          </a:stretch>
        </p:blipFill>
        <p:spPr bwMode="auto">
          <a:xfrm>
            <a:off x="5000628" y="4643446"/>
            <a:ext cx="3214710" cy="214673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42852"/>
            <a:ext cx="8078818" cy="854075"/>
          </a:xfrm>
        </p:spPr>
        <p:txBody>
          <a:bodyPr/>
          <a:lstStyle/>
          <a:p>
            <a:r>
              <a:rPr lang="pl-PL" dirty="0"/>
              <a:t>Kto nás cituje vo WOS: kategórie/typy dokumentov/roky</a:t>
            </a:r>
            <a:endParaRPr lang="en-US" dirty="0"/>
          </a:p>
        </p:txBody>
      </p:sp>
      <p:pic>
        <p:nvPicPr>
          <p:cNvPr id="54277" name="Picture 5"/>
          <p:cNvPicPr>
            <a:picLocks noChangeAspect="1" noChangeArrowheads="1"/>
          </p:cNvPicPr>
          <p:nvPr/>
        </p:nvPicPr>
        <p:blipFill>
          <a:blip r:embed="rId2" cstate="print"/>
          <a:srcRect/>
          <a:stretch>
            <a:fillRect/>
          </a:stretch>
        </p:blipFill>
        <p:spPr bwMode="auto">
          <a:xfrm>
            <a:off x="1" y="1071546"/>
            <a:ext cx="9144000" cy="4177512"/>
          </a:xfrm>
          <a:prstGeom prst="rect">
            <a:avLst/>
          </a:prstGeom>
          <a:noFill/>
          <a:ln w="9525">
            <a:noFill/>
            <a:miter lim="800000"/>
            <a:headEnd/>
            <a:tailEnd/>
          </a:ln>
          <a:effectLst/>
        </p:spPr>
      </p:pic>
      <p:pic>
        <p:nvPicPr>
          <p:cNvPr id="54278" name="Picture 6"/>
          <p:cNvPicPr>
            <a:picLocks noChangeAspect="1" noChangeArrowheads="1"/>
          </p:cNvPicPr>
          <p:nvPr/>
        </p:nvPicPr>
        <p:blipFill>
          <a:blip r:embed="rId3" cstate="print"/>
          <a:srcRect/>
          <a:stretch>
            <a:fillRect/>
          </a:stretch>
        </p:blipFill>
        <p:spPr bwMode="auto">
          <a:xfrm>
            <a:off x="2214546" y="5286388"/>
            <a:ext cx="2000264" cy="1515728"/>
          </a:xfrm>
          <a:prstGeom prst="rect">
            <a:avLst/>
          </a:prstGeom>
          <a:noFill/>
          <a:ln w="9525">
            <a:noFill/>
            <a:miter lim="800000"/>
            <a:headEnd/>
            <a:tailEnd/>
          </a:ln>
          <a:effectLst/>
        </p:spPr>
      </p:pic>
      <p:pic>
        <p:nvPicPr>
          <p:cNvPr id="54279" name="Picture 7"/>
          <p:cNvPicPr>
            <a:picLocks noChangeAspect="1" noChangeArrowheads="1"/>
          </p:cNvPicPr>
          <p:nvPr/>
        </p:nvPicPr>
        <p:blipFill>
          <a:blip r:embed="rId4" cstate="print"/>
          <a:srcRect/>
          <a:stretch>
            <a:fillRect/>
          </a:stretch>
        </p:blipFill>
        <p:spPr bwMode="auto">
          <a:xfrm>
            <a:off x="4857752" y="5500701"/>
            <a:ext cx="3571900" cy="128643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143932" cy="1168423"/>
          </a:xfrm>
        </p:spPr>
        <p:txBody>
          <a:bodyPr/>
          <a:lstStyle/>
          <a:p>
            <a:r>
              <a:rPr lang="pl-PL" dirty="0"/>
              <a:t>...A časopisy</a:t>
            </a:r>
            <a:br>
              <a:rPr lang="pl-PL" dirty="0"/>
            </a:br>
            <a:endParaRPr lang="en-US"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159381" y="1000108"/>
            <a:ext cx="8913213" cy="3929090"/>
          </a:xfrm>
          <a:prstGeom prst="rect">
            <a:avLst/>
          </a:prstGeom>
          <a:noFill/>
          <a:ln w="9525">
            <a:noFill/>
            <a:miter lim="800000"/>
            <a:headEnd/>
            <a:tailEnd/>
          </a:ln>
          <a:effectLst/>
        </p:spPr>
      </p:pic>
      <p:sp>
        <p:nvSpPr>
          <p:cNvPr id="5" name="TextBox 4"/>
          <p:cNvSpPr txBox="1"/>
          <p:nvPr/>
        </p:nvSpPr>
        <p:spPr>
          <a:xfrm>
            <a:off x="6215074" y="3500438"/>
            <a:ext cx="2714644" cy="1200329"/>
          </a:xfrm>
          <a:prstGeom prst="rect">
            <a:avLst/>
          </a:prstGeom>
          <a:solidFill>
            <a:schemeClr val="accent1"/>
          </a:solidFill>
        </p:spPr>
        <p:txBody>
          <a:bodyPr wrap="square" rtlCol="0">
            <a:spAutoFit/>
          </a:bodyPr>
          <a:lstStyle/>
          <a:p>
            <a:r>
              <a:rPr lang="pl-PL" dirty="0"/>
              <a:t>Viac než 80 publikácii cituje  ACP od 2006, zahrňujúc 8 kníh:</a:t>
            </a:r>
          </a:p>
          <a:p>
            <a:endParaRPr lang="en-US" dirty="0"/>
          </a:p>
        </p:txBody>
      </p:sp>
      <p:pic>
        <p:nvPicPr>
          <p:cNvPr id="55299" name="Picture 3"/>
          <p:cNvPicPr>
            <a:picLocks noChangeAspect="1" noChangeArrowheads="1"/>
          </p:cNvPicPr>
          <p:nvPr/>
        </p:nvPicPr>
        <p:blipFill>
          <a:blip r:embed="rId3" cstate="print"/>
          <a:srcRect/>
          <a:stretch>
            <a:fillRect/>
          </a:stretch>
        </p:blipFill>
        <p:spPr bwMode="auto">
          <a:xfrm>
            <a:off x="5000628" y="5000636"/>
            <a:ext cx="4000496" cy="1573134"/>
          </a:xfrm>
          <a:prstGeom prst="rect">
            <a:avLst/>
          </a:prstGeom>
          <a:noFill/>
          <a:ln w="31750">
            <a:solidFill>
              <a:srgbClr val="FF0000"/>
            </a:solidFill>
            <a:miter lim="800000"/>
            <a:headEnd/>
            <a:tailEnd/>
          </a:ln>
          <a:effectLst/>
        </p:spPr>
      </p:pic>
      <p:sp>
        <p:nvSpPr>
          <p:cNvPr id="7" name="Down Arrow 6"/>
          <p:cNvSpPr/>
          <p:nvPr/>
        </p:nvSpPr>
        <p:spPr>
          <a:xfrm>
            <a:off x="7500958" y="4714884"/>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55299"/>
                                        </p:tgtEl>
                                        <p:attrNameLst>
                                          <p:attrName>style.visibility</p:attrName>
                                        </p:attrNameLst>
                                      </p:cBhvr>
                                      <p:to>
                                        <p:strVal val="visible"/>
                                      </p:to>
                                    </p:set>
                                    <p:animEffect transition="in" filter="diamond(out)">
                                      <p:cBhvr>
                                        <p:cTn id="17"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Benchmark – Journal Citation Report – Scope Notes</a:t>
            </a:r>
            <a:endParaRPr lang="en-US" dirty="0"/>
          </a:p>
        </p:txBody>
      </p:sp>
      <p:sp>
        <p:nvSpPr>
          <p:cNvPr id="3" name="Content Placeholder 2"/>
          <p:cNvSpPr>
            <a:spLocks noGrp="1"/>
          </p:cNvSpPr>
          <p:nvPr>
            <p:ph idx="1"/>
          </p:nvPr>
        </p:nvSpPr>
        <p:spPr>
          <a:xfrm>
            <a:off x="611560" y="1412776"/>
            <a:ext cx="8358246" cy="4741877"/>
          </a:xfrm>
        </p:spPr>
        <p:txBody>
          <a:bodyPr/>
          <a:lstStyle/>
          <a:p>
            <a:r>
              <a:rPr lang="en-US" sz="1200" b="1" dirty="0"/>
              <a:t>Psychology, Applied</a:t>
            </a:r>
            <a:br>
              <a:rPr lang="en-US" sz="1200" dirty="0"/>
            </a:br>
            <a:r>
              <a:rPr lang="en-US" sz="1200" dirty="0"/>
              <a:t>Psychology, Applied covers resources on organizational psychology, including selection, training, performance, and evaluation; organizational behavior; counseling and development; as well as aviation psychology and sports psychology.</a:t>
            </a:r>
          </a:p>
          <a:p>
            <a:r>
              <a:rPr lang="en-US" sz="1200" b="1" dirty="0"/>
              <a:t>Psychology, Biological</a:t>
            </a:r>
            <a:br>
              <a:rPr lang="en-US" sz="1200" dirty="0"/>
            </a:br>
            <a:r>
              <a:rPr lang="en-US" sz="1200" dirty="0"/>
              <a:t>Psychology, Biological includes resources concerned with the biological basis of psychological states and processes. Biopsychology, psychophysiology, psychopharmacology, and comparative psychology resources are covered in this category.</a:t>
            </a:r>
          </a:p>
          <a:p>
            <a:r>
              <a:rPr lang="en-US" sz="1200" b="1" dirty="0"/>
              <a:t>Psychology, Clinical</a:t>
            </a:r>
            <a:br>
              <a:rPr lang="en-US" sz="1200" dirty="0"/>
            </a:br>
            <a:r>
              <a:rPr lang="en-US" sz="1200" dirty="0"/>
              <a:t>Psychology, Clinical covers resources concerned with the combination of psychological therapy and clinical treatment such as behavior research and therapy, cognitive therapy, family therapy, marital and sexual therapy, psychotherapy, and rehabilitation psychology.</a:t>
            </a:r>
          </a:p>
          <a:p>
            <a:r>
              <a:rPr lang="en-US" sz="1200" b="1" dirty="0"/>
              <a:t>Psychology, Developmental</a:t>
            </a:r>
            <a:br>
              <a:rPr lang="en-US" sz="1200" dirty="0"/>
            </a:br>
            <a:r>
              <a:rPr lang="en-US" sz="1200" dirty="0"/>
              <a:t>Psychology, Developmental covers resources concerned with the study of developmental changes in social and cognitive abilities. Key areas include adult development and aging, child and adolescent psychology, cognitive, perceptual, motor and language development as well as psychosocial and personality development.</a:t>
            </a:r>
          </a:p>
          <a:p>
            <a:r>
              <a:rPr lang="en-US" sz="1200" b="1" dirty="0"/>
              <a:t>Psychology, Educational</a:t>
            </a:r>
            <a:br>
              <a:rPr lang="en-US" sz="1200" dirty="0"/>
            </a:br>
            <a:r>
              <a:rPr lang="en-US" sz="1200" dirty="0"/>
              <a:t>Psychology, Educational includes resources on educational psychology, educational measurement, creative behavior, instructional science, reading research, and school psychology.</a:t>
            </a:r>
          </a:p>
          <a:p>
            <a:r>
              <a:rPr lang="en-US" sz="1200" b="1" dirty="0"/>
              <a:t>Psychology, Experimental</a:t>
            </a:r>
            <a:br>
              <a:rPr lang="en-US" sz="1200" dirty="0"/>
            </a:br>
            <a:r>
              <a:rPr lang="en-US" sz="1200" dirty="0"/>
              <a:t>Psychology, Experimental covers resources concerned with consciousness; cognition and memory; visual, auditory, and speech perception; and ecological psychology.</a:t>
            </a:r>
          </a:p>
          <a:p>
            <a:endParaRPr lang="en-US" sz="1200" dirty="0"/>
          </a:p>
          <a:p>
            <a:pPr>
              <a:buNone/>
            </a:pPr>
            <a:r>
              <a:rPr lang="pl-PL" sz="1800" b="1" dirty="0"/>
              <a:t> </a:t>
            </a:r>
            <a:endParaRPr lang="en-US" sz="1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200" b="1" dirty="0"/>
              <a:t>Psychology, Mathematical</a:t>
            </a:r>
            <a:br>
              <a:rPr lang="en-US" sz="1200" dirty="0"/>
            </a:br>
            <a:r>
              <a:rPr lang="en-US" sz="1200" dirty="0"/>
              <a:t>Psychology, Mathematical covers resources concerned with experimental methodology and instrumentation, multivariate methods, statistical manipulation, and research strategy.</a:t>
            </a:r>
          </a:p>
          <a:p>
            <a:r>
              <a:rPr lang="en-US" sz="1200" b="1" dirty="0"/>
              <a:t>Psychology, Multidisciplinary</a:t>
            </a:r>
            <a:br>
              <a:rPr lang="en-US" sz="1200" dirty="0"/>
            </a:br>
            <a:r>
              <a:rPr lang="en-US" sz="1200" dirty="0"/>
              <a:t>Psychology, Multidisciplinary covers resources with a general or interdisciplinary approach to the field. Resources on philosophical psychology, psychobiology, and the history of psychology are included in this category.</a:t>
            </a:r>
          </a:p>
          <a:p>
            <a:r>
              <a:rPr lang="en-US" sz="1200" b="1" dirty="0"/>
              <a:t>Psychology, Psychoanalysis</a:t>
            </a:r>
            <a:br>
              <a:rPr lang="en-US" sz="1200" dirty="0"/>
            </a:br>
            <a:r>
              <a:rPr lang="en-US" sz="1200" dirty="0"/>
              <a:t>Psychology, Psychoanalysis includes resources concerned with psychoanalysis as a form of diagnosis and treatment that emphasizes the gradual integration of repressed memories into the total structure of the personality.</a:t>
            </a:r>
          </a:p>
          <a:p>
            <a:r>
              <a:rPr lang="en-US" sz="1200" b="1" dirty="0"/>
              <a:t>Psychology, Social</a:t>
            </a:r>
            <a:br>
              <a:rPr lang="en-US" sz="1200" dirty="0"/>
            </a:br>
            <a:r>
              <a:rPr lang="en-US" sz="1200" dirty="0"/>
              <a:t>Psychology, Social covers resources on the behavior of the individual in a social context. Areas included are group processes, interpersonal processes, intercultural relations, personality, social roles, persuasion, compliance, conformity, sex roles, and sexual orientation.</a:t>
            </a:r>
          </a:p>
          <a:p>
            <a:r>
              <a:rPr lang="pl-PL" sz="1600" dirty="0"/>
              <a:t>Súvisiace kategórie: Psychiatry; </a:t>
            </a:r>
            <a:r>
              <a:rPr lang="en-US" sz="1600" dirty="0"/>
              <a:t>Public, environmental &amp; occupational health</a:t>
            </a:r>
            <a:r>
              <a:rPr lang="pl-PL" sz="1600" dirty="0"/>
              <a:t>; </a:t>
            </a:r>
            <a:r>
              <a:rPr lang="en-US" sz="1600" dirty="0"/>
              <a:t>Education &amp; educational research</a:t>
            </a:r>
            <a:r>
              <a:rPr lang="pl-PL" sz="1600" dirty="0"/>
              <a:t>;</a:t>
            </a:r>
            <a:r>
              <a:rPr lang="en-US" sz="1600" dirty="0"/>
              <a:t> Behavioral sciences</a:t>
            </a:r>
            <a:r>
              <a:rPr lang="pl-PL" sz="1600" dirty="0"/>
              <a:t>; Pediatrics; Genetics and Heredity...</a:t>
            </a:r>
            <a:endParaRPr lang="en-US" sz="1600" dirty="0"/>
          </a:p>
        </p:txBody>
      </p:sp>
      <p:sp>
        <p:nvSpPr>
          <p:cNvPr id="5" name="Title 1"/>
          <p:cNvSpPr>
            <a:spLocks noGrp="1"/>
          </p:cNvSpPr>
          <p:nvPr>
            <p:ph type="title"/>
          </p:nvPr>
        </p:nvSpPr>
        <p:spPr/>
        <p:txBody>
          <a:bodyPr/>
          <a:lstStyle/>
          <a:p>
            <a:r>
              <a:rPr lang="pl-PL" dirty="0"/>
              <a:t>Benchmark – Journal Citation Report – Scope Notes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85794"/>
            <a:ext cx="8676456" cy="854075"/>
          </a:xfrm>
        </p:spPr>
        <p:txBody>
          <a:bodyPr/>
          <a:lstStyle/>
          <a:p>
            <a:r>
              <a:rPr lang="pl-PL" dirty="0"/>
              <a:t>Benchmark – Journal Citation Report </a:t>
            </a:r>
            <a:br>
              <a:rPr lang="pl-PL" dirty="0"/>
            </a:br>
            <a:endParaRPr lang="en-US" dirty="0"/>
          </a:p>
        </p:txBody>
      </p:sp>
      <p:pic>
        <p:nvPicPr>
          <p:cNvPr id="8195" name="Picture 3"/>
          <p:cNvPicPr>
            <a:picLocks noGrp="1" noChangeAspect="1" noChangeArrowheads="1"/>
          </p:cNvPicPr>
          <p:nvPr>
            <p:ph idx="1"/>
          </p:nvPr>
        </p:nvPicPr>
        <p:blipFill>
          <a:blip r:embed="rId2" cstate="print"/>
          <a:srcRect/>
          <a:stretch>
            <a:fillRect/>
          </a:stretch>
        </p:blipFill>
        <p:spPr bwMode="auto">
          <a:xfrm>
            <a:off x="23581" y="1875380"/>
            <a:ext cx="9049013" cy="2268000"/>
          </a:xfrm>
          <a:prstGeom prst="rect">
            <a:avLst/>
          </a:prstGeom>
          <a:noFill/>
          <a:ln w="9525">
            <a:noFill/>
            <a:miter lim="800000"/>
            <a:headEnd/>
            <a:tailEnd/>
          </a:ln>
          <a:effectLst/>
        </p:spPr>
      </p:pic>
      <p:sp>
        <p:nvSpPr>
          <p:cNvPr id="8" name="TextBox 7"/>
          <p:cNvSpPr txBox="1"/>
          <p:nvPr/>
        </p:nvSpPr>
        <p:spPr>
          <a:xfrm>
            <a:off x="285720" y="1500174"/>
            <a:ext cx="5286412" cy="369332"/>
          </a:xfrm>
          <a:prstGeom prst="rect">
            <a:avLst/>
          </a:prstGeom>
          <a:noFill/>
        </p:spPr>
        <p:txBody>
          <a:bodyPr wrap="square" rtlCol="0">
            <a:spAutoFit/>
          </a:bodyPr>
          <a:lstStyle/>
          <a:p>
            <a:r>
              <a:rPr lang="pl-PL" dirty="0"/>
              <a:t>Počet časopisov k 06.06.2012: 530</a:t>
            </a:r>
            <a:endParaRPr lang="en-US" dirty="0"/>
          </a:p>
        </p:txBody>
      </p:sp>
      <p:pic>
        <p:nvPicPr>
          <p:cNvPr id="8196" name="Picture 4"/>
          <p:cNvPicPr>
            <a:picLocks noChangeAspect="1" noChangeArrowheads="1"/>
          </p:cNvPicPr>
          <p:nvPr/>
        </p:nvPicPr>
        <p:blipFill>
          <a:blip r:embed="rId3" cstate="print"/>
          <a:stretch>
            <a:fillRect/>
          </a:stretch>
        </p:blipFill>
        <p:spPr bwMode="auto">
          <a:xfrm>
            <a:off x="275870" y="4643446"/>
            <a:ext cx="8630880" cy="714380"/>
          </a:xfrm>
          <a:prstGeom prst="rect">
            <a:avLst/>
          </a:prstGeom>
          <a:noFill/>
          <a:ln w="9525">
            <a:noFill/>
            <a:miter lim="800000"/>
            <a:headEnd/>
            <a:tailEnd/>
          </a:ln>
          <a:effectLst/>
        </p:spPr>
      </p:pic>
      <p:sp>
        <p:nvSpPr>
          <p:cNvPr id="10" name="TextBox 9"/>
          <p:cNvSpPr txBox="1"/>
          <p:nvPr/>
        </p:nvSpPr>
        <p:spPr>
          <a:xfrm>
            <a:off x="142844" y="4345552"/>
            <a:ext cx="8705880" cy="369332"/>
          </a:xfrm>
          <a:prstGeom prst="rect">
            <a:avLst/>
          </a:prstGeom>
          <a:noFill/>
        </p:spPr>
        <p:txBody>
          <a:bodyPr wrap="square" rtlCol="0">
            <a:spAutoFit/>
          </a:bodyPr>
          <a:lstStyle/>
          <a:p>
            <a:r>
              <a:rPr lang="pl-PL" dirty="0"/>
              <a:t>Počet časopisov k 06.06.2012  v Science Citation index: 73</a:t>
            </a:r>
            <a:endParaRPr lang="en-US" dirty="0"/>
          </a:p>
        </p:txBody>
      </p:sp>
      <p:sp>
        <p:nvSpPr>
          <p:cNvPr id="11" name="TextBox 10"/>
          <p:cNvSpPr txBox="1"/>
          <p:nvPr/>
        </p:nvSpPr>
        <p:spPr>
          <a:xfrm>
            <a:off x="214282" y="5500702"/>
            <a:ext cx="8786874" cy="1231106"/>
          </a:xfrm>
          <a:prstGeom prst="rect">
            <a:avLst/>
          </a:prstGeom>
          <a:solidFill>
            <a:schemeClr val="bg1">
              <a:lumMod val="85000"/>
            </a:schemeClr>
          </a:solidFill>
        </p:spPr>
        <p:txBody>
          <a:bodyPr wrap="square" rtlCol="0">
            <a:spAutoFit/>
          </a:bodyPr>
          <a:lstStyle/>
          <a:p>
            <a:r>
              <a:rPr lang="pl-PL" dirty="0"/>
              <a:t>Category definition from science citation index: </a:t>
            </a:r>
            <a:r>
              <a:rPr lang="en-US" sz="1400" dirty="0"/>
              <a:t>Psychology is concerned with resources on the study of human behavior and mental processes. This category covers the biological and neurological underpinnings of perception, thought, and behavior; psychological development and change over the life span; in addition to emotional and mental disturbances and diseases and their treatment. Resources that report on animal behavior to illuminate human behavior and mental processes are also covered.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Obsah</a:t>
            </a:r>
            <a:endParaRPr lang="en-US" dirty="0"/>
          </a:p>
        </p:txBody>
      </p:sp>
      <p:sp>
        <p:nvSpPr>
          <p:cNvPr id="3" name="Content Placeholder 2"/>
          <p:cNvSpPr>
            <a:spLocks noGrp="1"/>
          </p:cNvSpPr>
          <p:nvPr>
            <p:ph idx="1"/>
          </p:nvPr>
        </p:nvSpPr>
        <p:spPr>
          <a:xfrm>
            <a:off x="850900" y="1528763"/>
            <a:ext cx="6292868" cy="4570412"/>
          </a:xfrm>
        </p:spPr>
        <p:txBody>
          <a:bodyPr/>
          <a:lstStyle/>
          <a:p>
            <a:r>
              <a:rPr lang="pl-PL" dirty="0"/>
              <a:t>Hodnotiaci proces </a:t>
            </a:r>
            <a:r>
              <a:rPr lang="sk-SK" dirty="0"/>
              <a:t>časopisov do</a:t>
            </a:r>
            <a:r>
              <a:rPr lang="pl-PL" dirty="0"/>
              <a:t> Web of Science</a:t>
            </a:r>
          </a:p>
          <a:p>
            <a:r>
              <a:rPr lang="pl-PL" dirty="0"/>
              <a:t>Na čom sme a kde je konkurencia</a:t>
            </a:r>
          </a:p>
          <a:p>
            <a:r>
              <a:rPr lang="pl-PL" dirty="0"/>
              <a:t>Všeobecné doporučenia</a:t>
            </a:r>
          </a:p>
          <a:p>
            <a:endParaRPr lang="pl-PL"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Ako často vydávať</a:t>
            </a:r>
            <a:endParaRPr lang="en-US" dirty="0"/>
          </a:p>
        </p:txBody>
      </p:sp>
      <p:pic>
        <p:nvPicPr>
          <p:cNvPr id="57346" name="Picture 2"/>
          <p:cNvPicPr>
            <a:picLocks noGrp="1" noChangeAspect="1" noChangeArrowheads="1"/>
          </p:cNvPicPr>
          <p:nvPr>
            <p:ph idx="1"/>
          </p:nvPr>
        </p:nvPicPr>
        <p:blipFill>
          <a:blip r:embed="rId2" cstate="print"/>
          <a:srcRect/>
          <a:stretch>
            <a:fillRect/>
          </a:stretch>
        </p:blipFill>
        <p:spPr bwMode="auto">
          <a:xfrm>
            <a:off x="827584" y="1700808"/>
            <a:ext cx="7419048" cy="304761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381000" y="481013"/>
            <a:ext cx="8380413" cy="5895975"/>
          </a:xfrm>
          <a:prstGeom prst="rect">
            <a:avLst/>
          </a:prstGeom>
          <a:noFill/>
          <a:ln w="9525">
            <a:noFill/>
            <a:miter lim="800000"/>
            <a:headEnd/>
            <a:tailEnd/>
          </a:ln>
          <a:effectLst/>
        </p:spPr>
      </p:pic>
      <p:sp>
        <p:nvSpPr>
          <p:cNvPr id="2" name="Title 1"/>
          <p:cNvSpPr>
            <a:spLocks noGrp="1"/>
          </p:cNvSpPr>
          <p:nvPr>
            <p:ph type="title"/>
          </p:nvPr>
        </p:nvSpPr>
        <p:spPr>
          <a:xfrm>
            <a:off x="467544" y="146125"/>
            <a:ext cx="8496944" cy="1122635"/>
          </a:xfrm>
        </p:spPr>
        <p:txBody>
          <a:bodyPr/>
          <a:lstStyle/>
          <a:p>
            <a:pPr algn="ctr"/>
            <a:r>
              <a:rPr lang="pl-PL" dirty="0"/>
              <a:t>Najlepšie časopisy v kategórii v JCR</a:t>
            </a:r>
            <a:br>
              <a:rPr lang="pl-PL" dirty="0"/>
            </a:br>
            <a:br>
              <a:rPr lang="pl-PL" dirty="0"/>
            </a:br>
            <a:endParaRPr lang="en-US" dirty="0"/>
          </a:p>
        </p:txBody>
      </p:sp>
      <p:pic>
        <p:nvPicPr>
          <p:cNvPr id="50180" name="Picture 4"/>
          <p:cNvPicPr>
            <a:picLocks noChangeAspect="1" noChangeArrowheads="1"/>
          </p:cNvPicPr>
          <p:nvPr/>
        </p:nvPicPr>
        <p:blipFill>
          <a:blip r:embed="rId3" cstate="print"/>
          <a:srcRect/>
          <a:stretch>
            <a:fillRect/>
          </a:stretch>
        </p:blipFill>
        <p:spPr bwMode="auto">
          <a:xfrm>
            <a:off x="6143636" y="6425952"/>
            <a:ext cx="2821019" cy="43204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1"/>
            <a:ext cx="8280920" cy="739552"/>
          </a:xfrm>
        </p:spPr>
        <p:txBody>
          <a:bodyPr/>
          <a:lstStyle/>
          <a:p>
            <a:pPr algn="ctr"/>
            <a:r>
              <a:rPr lang="pl-PL" dirty="0"/>
              <a:t>Porovnateľné časopisy, napr. podľa počtu článkov</a:t>
            </a:r>
            <a:br>
              <a:rPr lang="pl-PL" dirty="0"/>
            </a:br>
            <a:endParaRPr lang="en-US" dirty="0"/>
          </a:p>
        </p:txBody>
      </p:sp>
      <p:pic>
        <p:nvPicPr>
          <p:cNvPr id="62466" name="Picture 2"/>
          <p:cNvPicPr>
            <a:picLocks noGrp="1" noChangeAspect="1" noChangeArrowheads="1"/>
          </p:cNvPicPr>
          <p:nvPr>
            <p:ph idx="1"/>
          </p:nvPr>
        </p:nvPicPr>
        <p:blipFill>
          <a:blip r:embed="rId2" cstate="print"/>
          <a:srcRect/>
          <a:stretch>
            <a:fillRect/>
          </a:stretch>
        </p:blipFill>
        <p:spPr bwMode="auto">
          <a:xfrm>
            <a:off x="1142976" y="1182559"/>
            <a:ext cx="6837044" cy="5246837"/>
          </a:xfrm>
          <a:prstGeom prst="rect">
            <a:avLst/>
          </a:prstGeom>
          <a:noFill/>
          <a:ln w="9525">
            <a:noFill/>
            <a:miter lim="800000"/>
            <a:headEnd/>
            <a:tailEnd/>
          </a:ln>
          <a:effectLst/>
        </p:spPr>
      </p:pic>
      <p:sp>
        <p:nvSpPr>
          <p:cNvPr id="5" name="Oval 4"/>
          <p:cNvSpPr/>
          <p:nvPr/>
        </p:nvSpPr>
        <p:spPr>
          <a:xfrm>
            <a:off x="1571604" y="2643182"/>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3071802" y="2786058"/>
            <a:ext cx="2214578"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500166" y="4286256"/>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3000364" y="4429132"/>
            <a:ext cx="2286016"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428728" y="5000636"/>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2928926" y="5143512"/>
            <a:ext cx="2357454"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500166" y="5643578"/>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3000364" y="5786454"/>
            <a:ext cx="2286016"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TR1QNHI"/>
          <p:cNvPicPr>
            <a:picLocks noChangeAspect="1" noChangeArrowheads="1"/>
          </p:cNvPicPr>
          <p:nvPr/>
        </p:nvPicPr>
        <p:blipFill>
          <a:blip r:embed="rId2" cstate="print"/>
          <a:srcRect/>
          <a:stretch>
            <a:fillRect/>
          </a:stretch>
        </p:blipFill>
        <p:spPr bwMode="auto">
          <a:xfrm>
            <a:off x="344488" y="395288"/>
            <a:ext cx="8455025" cy="3108325"/>
          </a:xfrm>
          <a:prstGeom prst="rect">
            <a:avLst/>
          </a:prstGeom>
          <a:noFill/>
          <a:ln w="9525">
            <a:noFill/>
            <a:miter lim="800000"/>
            <a:headEnd/>
            <a:tailEnd/>
          </a:ln>
        </p:spPr>
      </p:pic>
      <p:sp>
        <p:nvSpPr>
          <p:cNvPr id="3" name="TextBox 2"/>
          <p:cNvSpPr txBox="1"/>
          <p:nvPr/>
        </p:nvSpPr>
        <p:spPr>
          <a:xfrm>
            <a:off x="611560" y="4077072"/>
            <a:ext cx="8352928" cy="1077218"/>
          </a:xfrm>
          <a:prstGeom prst="rect">
            <a:avLst/>
          </a:prstGeom>
          <a:noFill/>
        </p:spPr>
        <p:txBody>
          <a:bodyPr wrap="square" rtlCol="0">
            <a:spAutoFit/>
          </a:bodyPr>
          <a:lstStyle/>
          <a:p>
            <a:r>
              <a:rPr lang="pl-PL" sz="2800" dirty="0">
                <a:solidFill>
                  <a:schemeClr val="tx2"/>
                </a:solidFill>
              </a:rPr>
              <a:t>Všeobecné doporučenia</a:t>
            </a:r>
          </a:p>
          <a:p>
            <a:endParaRPr lang="pl-PL"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4624"/>
            <a:ext cx="7465516" cy="1584176"/>
          </a:xfrm>
        </p:spPr>
        <p:txBody>
          <a:bodyPr/>
          <a:lstStyle/>
          <a:p>
            <a:r>
              <a:rPr lang="pl-PL" dirty="0"/>
              <a:t>Strategické kroky   </a:t>
            </a:r>
            <a:br>
              <a:rPr lang="pl-PL" dirty="0"/>
            </a:br>
            <a:endParaRPr lang="en-US" sz="2000" i="1" dirty="0"/>
          </a:p>
        </p:txBody>
      </p:sp>
      <p:sp>
        <p:nvSpPr>
          <p:cNvPr id="3" name="Content Placeholder 2"/>
          <p:cNvSpPr>
            <a:spLocks noGrp="1"/>
          </p:cNvSpPr>
          <p:nvPr>
            <p:ph idx="1"/>
          </p:nvPr>
        </p:nvSpPr>
        <p:spPr>
          <a:xfrm>
            <a:off x="850900" y="1628800"/>
            <a:ext cx="7897563" cy="4176464"/>
          </a:xfrm>
        </p:spPr>
        <p:txBody>
          <a:bodyPr/>
          <a:lstStyle/>
          <a:p>
            <a:r>
              <a:rPr lang="pl-PL" sz="1600" dirty="0"/>
              <a:t>Buďte konzistentný!</a:t>
            </a:r>
          </a:p>
          <a:p>
            <a:r>
              <a:rPr lang="pl-PL" sz="1600" dirty="0"/>
              <a:t>Buďte informovaný</a:t>
            </a:r>
            <a:r>
              <a:rPr lang="en-GB" sz="1600" dirty="0"/>
              <a:t> o</a:t>
            </a:r>
            <a:r>
              <a:rPr lang="pl-PL" sz="1600" dirty="0"/>
              <a:t> konkurencii a </a:t>
            </a:r>
            <a:r>
              <a:rPr lang="en-GB" sz="1600" dirty="0" err="1"/>
              <a:t>sk</a:t>
            </a:r>
            <a:r>
              <a:rPr lang="cs-CZ" sz="1600" dirty="0"/>
              <a:t>úmajte ich</a:t>
            </a:r>
            <a:r>
              <a:rPr lang="pl-PL" sz="1600" dirty="0"/>
              <a:t> best practices </a:t>
            </a:r>
          </a:p>
          <a:p>
            <a:r>
              <a:rPr lang="pl-PL" sz="1600" dirty="0"/>
              <a:t>Aký veľký sme a čo si môžeme dovoliť?</a:t>
            </a:r>
          </a:p>
          <a:p>
            <a:r>
              <a:rPr lang="pl-PL" sz="1600" dirty="0"/>
              <a:t>Kto je našim publikom?</a:t>
            </a:r>
          </a:p>
          <a:p>
            <a:r>
              <a:rPr lang="pl-PL" sz="1600" dirty="0"/>
              <a:t>Nájdite vplyvných autorov pozvite ich, aby publikovali  </a:t>
            </a:r>
          </a:p>
          <a:p>
            <a:r>
              <a:rPr lang="pl-PL" sz="1600" dirty="0"/>
              <a:t>Ponúkajte lepšie podmienky ako konkuren</a:t>
            </a:r>
            <a:r>
              <a:rPr lang="en-GB" sz="1600" dirty="0" err="1"/>
              <a:t>cia</a:t>
            </a:r>
            <a:endParaRPr lang="pl-PL" sz="1600" dirty="0"/>
          </a:p>
          <a:p>
            <a:r>
              <a:rPr lang="pl-PL" sz="1600" dirty="0"/>
              <a:t>Vytvorte si profil a používajte ho </a:t>
            </a:r>
          </a:p>
          <a:p>
            <a:r>
              <a:rPr lang="pl-PL" sz="1600" dirty="0"/>
              <a:t>Buďte selektívny a udržiavajte kontakt so všetkými autormi, aj s tými, ktorých ste odmietli   </a:t>
            </a:r>
          </a:p>
          <a:p>
            <a:r>
              <a:rPr lang="pl-PL" sz="1600" dirty="0"/>
              <a:t>Pozorne si prečítajte Journal Selection essay na wokinfo.com </a:t>
            </a:r>
          </a:p>
          <a:p>
            <a:endParaRPr lang="en-US" sz="1800" i="1" dirty="0"/>
          </a:p>
          <a:p>
            <a:endParaRPr lang="pl-PL" sz="1800" dirty="0"/>
          </a:p>
          <a:p>
            <a:pPr>
              <a:buNone/>
            </a:pPr>
            <a:endParaRPr lang="pl-PL" sz="2000" dirty="0"/>
          </a:p>
          <a:p>
            <a:endParaRPr lang="en-US" dirty="0"/>
          </a:p>
          <a:p>
            <a:endParaRPr lang="pl-PL" sz="2000" i="1" dirty="0"/>
          </a:p>
          <a:p>
            <a:endParaRPr lang="pl-PL" i="1" dirty="0"/>
          </a:p>
          <a:p>
            <a:endParaRPr lang="en-US" sz="20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Buďte konzistentní</a:t>
            </a:r>
            <a:endParaRPr lang="en-US" dirty="0"/>
          </a:p>
        </p:txBody>
      </p:sp>
      <p:sp>
        <p:nvSpPr>
          <p:cNvPr id="3" name="Content Placeholder 2"/>
          <p:cNvSpPr>
            <a:spLocks noGrp="1"/>
          </p:cNvSpPr>
          <p:nvPr>
            <p:ph idx="1"/>
          </p:nvPr>
        </p:nvSpPr>
        <p:spPr/>
        <p:txBody>
          <a:bodyPr/>
          <a:lstStyle/>
          <a:p>
            <a:r>
              <a:rPr lang="sk-SK" dirty="0"/>
              <a:t>V ktorých mesiacoch vyjdú čísla</a:t>
            </a:r>
          </a:p>
          <a:p>
            <a:r>
              <a:rPr lang="sk-SK" dirty="0"/>
              <a:t>Počet článkov</a:t>
            </a:r>
          </a:p>
          <a:p>
            <a:r>
              <a:rPr lang="pl-PL" dirty="0"/>
              <a:t>DOI: doporučujeme pre elektornické časopisy (eliminácia chýb v citáciách, jednoduchšia identifikácia článkov a prístup) </a:t>
            </a:r>
          </a:p>
          <a:p>
            <a:pPr lvl="2">
              <a:buNone/>
            </a:pPr>
            <a:r>
              <a:rPr lang="pl-PL" dirty="0"/>
              <a:t>http://www.doi.org/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pl-PL" dirty="0"/>
            </a:br>
            <a:br>
              <a:rPr lang="pl-PL" dirty="0"/>
            </a:br>
            <a:br>
              <a:rPr lang="en-GB" dirty="0"/>
            </a:br>
            <a:br>
              <a:rPr lang="en-GB" dirty="0"/>
            </a:br>
            <a:br>
              <a:rPr lang="en-GB" dirty="0"/>
            </a:br>
            <a:br>
              <a:rPr lang="en-GB" dirty="0"/>
            </a:br>
            <a:br>
              <a:rPr lang="en-GB" dirty="0"/>
            </a:br>
            <a:r>
              <a:rPr lang="pl-PL" dirty="0"/>
              <a:t>Sledujte konkurenciu</a:t>
            </a:r>
            <a:endParaRPr lang="en-US" dirty="0"/>
          </a:p>
        </p:txBody>
      </p:sp>
      <p:sp>
        <p:nvSpPr>
          <p:cNvPr id="3" name="Content Placeholder 2"/>
          <p:cNvSpPr>
            <a:spLocks noGrp="1"/>
          </p:cNvSpPr>
          <p:nvPr>
            <p:ph idx="1"/>
          </p:nvPr>
        </p:nvSpPr>
        <p:spPr>
          <a:xfrm>
            <a:off x="251520" y="1484784"/>
            <a:ext cx="8640960" cy="3606279"/>
          </a:xfrm>
        </p:spPr>
        <p:txBody>
          <a:bodyPr/>
          <a:lstStyle/>
          <a:p>
            <a:r>
              <a:rPr lang="pl-PL" sz="1600" dirty="0"/>
              <a:t>Nájdime čo je aktuálne: vyhľadávanie na tému vo WOS – kto publikuje v téma; čo je horké a aktuálne; kľúčoví autori a inštitúcie v danej téme.  </a:t>
            </a:r>
          </a:p>
          <a:p>
            <a:r>
              <a:rPr lang="pl-PL" sz="1600" dirty="0"/>
              <a:t>Použite best practises od konkurentov (veľkosť, frekvencia vydávania, štruktúra web stránok, marketing, otvorenosť, dostupnosť, autori apod)  </a:t>
            </a:r>
          </a:p>
          <a:p>
            <a:r>
              <a:rPr lang="pl-PL" sz="1600" dirty="0"/>
              <a:t>Overte si citovanosť autorov, buďte informovaní o ich publikačnom zábere a predošlých výsledkach</a:t>
            </a:r>
            <a:endParaRPr lang="pl-PL" sz="1200" dirty="0"/>
          </a:p>
          <a:p>
            <a:r>
              <a:rPr lang="pl-PL" sz="1600" dirty="0"/>
              <a:t>Kde je Vaša konkurencia? (internetove stránky, indexy, associácia apod)— mali by ste tam byť tiež!!!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85728"/>
            <a:ext cx="7445375" cy="1500198"/>
          </a:xfrm>
          <a:solidFill>
            <a:schemeClr val="bg1"/>
          </a:solidFill>
        </p:spPr>
        <p:txBody>
          <a:bodyPr/>
          <a:lstStyle/>
          <a:p>
            <a:r>
              <a:rPr lang="pl-PL" dirty="0"/>
              <a:t>Stránky konkurencie</a:t>
            </a:r>
            <a:br>
              <a:rPr lang="pl-PL" dirty="0"/>
            </a:br>
            <a:br>
              <a:rPr lang="pl-PL" dirty="0"/>
            </a:br>
            <a:br>
              <a:rPr lang="pl-PL" dirty="0"/>
            </a:br>
            <a:endParaRPr lang="en-US" dirty="0"/>
          </a:p>
        </p:txBody>
      </p:sp>
      <p:pic>
        <p:nvPicPr>
          <p:cNvPr id="65538" name="Picture 2"/>
          <p:cNvPicPr>
            <a:picLocks noGrp="1" noChangeAspect="1" noChangeArrowheads="1"/>
          </p:cNvPicPr>
          <p:nvPr>
            <p:ph idx="1"/>
          </p:nvPr>
        </p:nvPicPr>
        <p:blipFill>
          <a:blip r:embed="rId2" cstate="print"/>
          <a:srcRect/>
          <a:stretch>
            <a:fillRect/>
          </a:stretch>
        </p:blipFill>
        <p:spPr bwMode="auto">
          <a:xfrm>
            <a:off x="1214414" y="857232"/>
            <a:ext cx="6429420" cy="546789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936104"/>
          </a:xfrm>
        </p:spPr>
        <p:txBody>
          <a:bodyPr/>
          <a:lstStyle/>
          <a:p>
            <a:br>
              <a:rPr lang="pl-PL" sz="2000" dirty="0"/>
            </a:br>
            <a:r>
              <a:rPr lang="pl-PL" dirty="0"/>
              <a:t>Ponúknite lepšie služby než konkurencia </a:t>
            </a:r>
            <a:endParaRPr lang="en-US" dirty="0"/>
          </a:p>
        </p:txBody>
      </p:sp>
      <p:sp>
        <p:nvSpPr>
          <p:cNvPr id="3" name="Content Placeholder 2"/>
          <p:cNvSpPr>
            <a:spLocks noGrp="1"/>
          </p:cNvSpPr>
          <p:nvPr>
            <p:ph idx="1"/>
          </p:nvPr>
        </p:nvSpPr>
        <p:spPr>
          <a:xfrm>
            <a:off x="850901" y="1528763"/>
            <a:ext cx="6961460" cy="3268389"/>
          </a:xfrm>
        </p:spPr>
        <p:txBody>
          <a:bodyPr/>
          <a:lstStyle/>
          <a:p>
            <a:r>
              <a:rPr lang="pl-PL" sz="1600" dirty="0"/>
              <a:t>Prístup k širšiemu, novšiemu publiku v tomto regióne Európy</a:t>
            </a:r>
          </a:p>
          <a:p>
            <a:r>
              <a:rPr lang="pl-PL" sz="1600" dirty="0"/>
              <a:t>Konferencie, rozhovory, prednášky apod.  </a:t>
            </a:r>
          </a:p>
          <a:p>
            <a:r>
              <a:rPr lang="pl-PL" sz="1600" dirty="0"/>
              <a:t>Buďte na najdôležitejších medzinárodných stránkach vedného oboru</a:t>
            </a:r>
          </a:p>
          <a:p>
            <a:pPr lvl="2"/>
            <a:r>
              <a:rPr lang="pl-PL" sz="1600" dirty="0">
                <a:ea typeface="+mn-ea"/>
                <a:cs typeface="+mn-cs"/>
              </a:rPr>
              <a:t>napr. http://www.psychology.org/links/Publications/Cognitive/ </a:t>
            </a:r>
            <a:endParaRPr lang="en-US" sz="1600" dirty="0">
              <a:ea typeface="+mn-ea"/>
              <a:cs typeface="+mn-cs"/>
            </a:endParaRPr>
          </a:p>
        </p:txBody>
      </p:sp>
      <p:pic>
        <p:nvPicPr>
          <p:cNvPr id="64515" name="Picture 3"/>
          <p:cNvPicPr>
            <a:picLocks noChangeAspect="1" noChangeArrowheads="1"/>
          </p:cNvPicPr>
          <p:nvPr/>
        </p:nvPicPr>
        <p:blipFill>
          <a:blip r:embed="rId2" cstate="print"/>
          <a:srcRect/>
          <a:stretch>
            <a:fillRect/>
          </a:stretch>
        </p:blipFill>
        <p:spPr bwMode="auto">
          <a:xfrm>
            <a:off x="142844" y="2928934"/>
            <a:ext cx="1428760" cy="2083608"/>
          </a:xfrm>
          <a:prstGeom prst="rect">
            <a:avLst/>
          </a:prstGeom>
          <a:noFill/>
          <a:ln w="9525">
            <a:noFill/>
            <a:miter lim="800000"/>
            <a:headEnd/>
            <a:tailEnd/>
          </a:ln>
          <a:effectLst/>
        </p:spPr>
      </p:pic>
      <p:pic>
        <p:nvPicPr>
          <p:cNvPr id="64516" name="Picture 4"/>
          <p:cNvPicPr>
            <a:picLocks noChangeAspect="1" noChangeArrowheads="1"/>
          </p:cNvPicPr>
          <p:nvPr/>
        </p:nvPicPr>
        <p:blipFill>
          <a:blip r:embed="rId3" cstate="print"/>
          <a:srcRect/>
          <a:stretch>
            <a:fillRect/>
          </a:stretch>
        </p:blipFill>
        <p:spPr bwMode="auto">
          <a:xfrm>
            <a:off x="1214414" y="4214818"/>
            <a:ext cx="1571636" cy="2108612"/>
          </a:xfrm>
          <a:prstGeom prst="rect">
            <a:avLst/>
          </a:prstGeom>
          <a:noFill/>
          <a:ln w="9525">
            <a:noFill/>
            <a:miter lim="800000"/>
            <a:headEnd/>
            <a:tailEnd/>
          </a:ln>
          <a:effectLst/>
        </p:spPr>
      </p:pic>
      <p:pic>
        <p:nvPicPr>
          <p:cNvPr id="64517" name="Picture 5"/>
          <p:cNvPicPr>
            <a:picLocks noChangeAspect="1" noChangeArrowheads="1"/>
          </p:cNvPicPr>
          <p:nvPr/>
        </p:nvPicPr>
        <p:blipFill>
          <a:blip r:embed="rId4" cstate="print"/>
          <a:srcRect/>
          <a:stretch>
            <a:fillRect/>
          </a:stretch>
        </p:blipFill>
        <p:spPr bwMode="auto">
          <a:xfrm>
            <a:off x="5000628" y="3500438"/>
            <a:ext cx="1643070" cy="2204452"/>
          </a:xfrm>
          <a:prstGeom prst="rect">
            <a:avLst/>
          </a:prstGeom>
          <a:noFill/>
          <a:ln w="9525">
            <a:noFill/>
            <a:miter lim="800000"/>
            <a:headEnd/>
            <a:tailEnd/>
          </a:ln>
          <a:effectLst/>
        </p:spPr>
      </p:pic>
      <p:pic>
        <p:nvPicPr>
          <p:cNvPr id="64518" name="Picture 6"/>
          <p:cNvPicPr>
            <a:picLocks noChangeAspect="1" noChangeArrowheads="1"/>
          </p:cNvPicPr>
          <p:nvPr/>
        </p:nvPicPr>
        <p:blipFill>
          <a:blip r:embed="rId5" cstate="print"/>
          <a:srcRect/>
          <a:stretch>
            <a:fillRect/>
          </a:stretch>
        </p:blipFill>
        <p:spPr bwMode="auto">
          <a:xfrm>
            <a:off x="6786578" y="2928934"/>
            <a:ext cx="1777238" cy="2428892"/>
          </a:xfrm>
          <a:prstGeom prst="rect">
            <a:avLst/>
          </a:prstGeom>
          <a:noFill/>
          <a:ln w="9525">
            <a:noFill/>
            <a:miter lim="800000"/>
            <a:headEnd/>
            <a:tailEnd/>
          </a:ln>
          <a:effectLst/>
        </p:spPr>
      </p:pic>
      <p:pic>
        <p:nvPicPr>
          <p:cNvPr id="64520" name="Picture 8"/>
          <p:cNvPicPr>
            <a:picLocks noChangeAspect="1" noChangeArrowheads="1"/>
          </p:cNvPicPr>
          <p:nvPr/>
        </p:nvPicPr>
        <p:blipFill>
          <a:blip r:embed="rId6" cstate="print"/>
          <a:srcRect/>
          <a:stretch>
            <a:fillRect/>
          </a:stretch>
        </p:blipFill>
        <p:spPr bwMode="auto">
          <a:xfrm>
            <a:off x="2857488" y="3071810"/>
            <a:ext cx="1595445" cy="2349655"/>
          </a:xfrm>
          <a:prstGeom prst="rect">
            <a:avLst/>
          </a:prstGeom>
          <a:noFill/>
          <a:ln w="9525">
            <a:noFill/>
            <a:miter lim="800000"/>
            <a:headEnd/>
            <a:tailEnd/>
          </a:ln>
          <a:effectLst/>
        </p:spPr>
      </p:pic>
      <p:pic>
        <p:nvPicPr>
          <p:cNvPr id="64519" name="Picture 7"/>
          <p:cNvPicPr>
            <a:picLocks noChangeAspect="1" noChangeArrowheads="1"/>
          </p:cNvPicPr>
          <p:nvPr/>
        </p:nvPicPr>
        <p:blipFill>
          <a:blip r:embed="rId7" cstate="print"/>
          <a:srcRect/>
          <a:stretch>
            <a:fillRect/>
          </a:stretch>
        </p:blipFill>
        <p:spPr bwMode="auto">
          <a:xfrm>
            <a:off x="3929058" y="4857760"/>
            <a:ext cx="1428750" cy="18859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0" y="857232"/>
            <a:ext cx="8899056" cy="4896000"/>
          </a:xfrm>
          <a:prstGeom prst="rect">
            <a:avLst/>
          </a:prstGeom>
          <a:noFill/>
          <a:ln w="9525">
            <a:noFill/>
            <a:miter lim="800000"/>
            <a:headEnd/>
            <a:tailEnd/>
          </a:ln>
          <a:effectLst/>
        </p:spPr>
      </p:pic>
      <p:sp>
        <p:nvSpPr>
          <p:cNvPr id="10" name="Rectangle 9"/>
          <p:cNvSpPr>
            <a:spLocks noChangeArrowheads="1"/>
          </p:cNvSpPr>
          <p:nvPr/>
        </p:nvSpPr>
        <p:spPr bwMode="auto">
          <a:xfrm>
            <a:off x="33682" y="1340768"/>
            <a:ext cx="1180732" cy="288032"/>
          </a:xfrm>
          <a:prstGeom prst="rect">
            <a:avLst/>
          </a:prstGeom>
          <a:noFill/>
          <a:ln w="28575" algn="ctr">
            <a:solidFill>
              <a:schemeClr val="tx2"/>
            </a:solidFill>
            <a:round/>
            <a:headEnd/>
            <a:tailEnd/>
          </a:ln>
        </p:spPr>
        <p:txBody>
          <a:bodyPr lIns="0" tIns="0" rIns="182880" bIns="0"/>
          <a:lstStyle/>
          <a:p>
            <a:pPr algn="l" eaLnBrk="1" hangingPunct="1">
              <a:lnSpc>
                <a:spcPct val="100000"/>
              </a:lnSpc>
              <a:spcBef>
                <a:spcPct val="50000"/>
              </a:spcBef>
            </a:pPr>
            <a:endParaRPr lang="ru-RU" sz="2400">
              <a:solidFill>
                <a:schemeClr val="tx1"/>
              </a:solidFill>
            </a:endParaRPr>
          </a:p>
        </p:txBody>
      </p:sp>
      <p:sp>
        <p:nvSpPr>
          <p:cNvPr id="11" name="Rectangle 10"/>
          <p:cNvSpPr>
            <a:spLocks noChangeArrowheads="1"/>
          </p:cNvSpPr>
          <p:nvPr/>
        </p:nvSpPr>
        <p:spPr bwMode="auto">
          <a:xfrm>
            <a:off x="71406" y="3714752"/>
            <a:ext cx="6072230" cy="355847"/>
          </a:xfrm>
          <a:prstGeom prst="rect">
            <a:avLst/>
          </a:prstGeom>
          <a:noFill/>
          <a:ln w="28575" algn="ctr">
            <a:solidFill>
              <a:schemeClr val="tx2"/>
            </a:solidFill>
            <a:round/>
            <a:headEnd/>
            <a:tailEnd/>
          </a:ln>
        </p:spPr>
        <p:txBody>
          <a:bodyPr lIns="0" tIns="0" rIns="182880" bIns="0"/>
          <a:lstStyle/>
          <a:p>
            <a:pPr algn="l" eaLnBrk="1" hangingPunct="1">
              <a:lnSpc>
                <a:spcPct val="100000"/>
              </a:lnSpc>
              <a:spcBef>
                <a:spcPct val="50000"/>
              </a:spcBef>
            </a:pPr>
            <a:endParaRPr lang="ru-RU" sz="2400">
              <a:solidFill>
                <a:schemeClr val="tx1"/>
              </a:solidFill>
            </a:endParaRPr>
          </a:p>
        </p:txBody>
      </p:sp>
      <p:sp>
        <p:nvSpPr>
          <p:cNvPr id="6" name="Title 1"/>
          <p:cNvSpPr>
            <a:spLocks noGrp="1"/>
          </p:cNvSpPr>
          <p:nvPr>
            <p:ph type="title"/>
          </p:nvPr>
        </p:nvSpPr>
        <p:spPr>
          <a:xfrm>
            <a:off x="179512" y="44624"/>
            <a:ext cx="8712968" cy="854075"/>
          </a:xfrm>
          <a:solidFill>
            <a:schemeClr val="bg1"/>
          </a:solidFill>
        </p:spPr>
        <p:txBody>
          <a:bodyPr/>
          <a:lstStyle/>
          <a:p>
            <a:pPr algn="ctr"/>
            <a:r>
              <a:rPr lang="pl-PL" sz="2400" dirty="0"/>
              <a:t>WOS Vám pomôže nájsť potenciálnych autorov </a:t>
            </a:r>
            <a:endParaRPr lang="en-US" sz="2400" dirty="0"/>
          </a:p>
        </p:txBody>
      </p:sp>
      <p:sp>
        <p:nvSpPr>
          <p:cNvPr id="7" name="Oval 6"/>
          <p:cNvSpPr/>
          <p:nvPr/>
        </p:nvSpPr>
        <p:spPr>
          <a:xfrm>
            <a:off x="418906" y="2214554"/>
            <a:ext cx="1081260" cy="21431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id.png"/>
          <p:cNvPicPr>
            <a:picLocks noChangeAspect="1"/>
          </p:cNvPicPr>
          <p:nvPr/>
        </p:nvPicPr>
        <p:blipFill>
          <a:blip r:embed="rId4" cstate="print"/>
          <a:stretch>
            <a:fillRect/>
          </a:stretch>
        </p:blipFill>
        <p:spPr>
          <a:xfrm>
            <a:off x="71406" y="5000636"/>
            <a:ext cx="5096587" cy="457264"/>
          </a:xfrm>
          <a:prstGeom prst="rect">
            <a:avLst/>
          </a:prstGeom>
          <a:ln w="34925">
            <a:solidFill>
              <a:schemeClr val="accent1"/>
            </a:solidFill>
          </a:ln>
        </p:spPr>
      </p:pic>
      <p:sp>
        <p:nvSpPr>
          <p:cNvPr id="12" name="Oval 11"/>
          <p:cNvSpPr/>
          <p:nvPr/>
        </p:nvSpPr>
        <p:spPr>
          <a:xfrm>
            <a:off x="571472" y="4429132"/>
            <a:ext cx="999728"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15140" y="2000240"/>
            <a:ext cx="999728"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Cieľ</a:t>
            </a:r>
            <a:endParaRPr lang="en-US" dirty="0"/>
          </a:p>
        </p:txBody>
      </p:sp>
      <p:pic>
        <p:nvPicPr>
          <p:cNvPr id="64533" name="Picture 21" descr="C:\Documents and Settings\u0150930\Local Settings\Temporary Internet Files\Content.IE5\BR00I4EN\MP900433117[1].jpg"/>
          <p:cNvPicPr>
            <a:picLocks noChangeAspect="1" noChangeArrowheads="1"/>
          </p:cNvPicPr>
          <p:nvPr/>
        </p:nvPicPr>
        <p:blipFill>
          <a:blip r:embed="rId2" cstate="print">
            <a:clrChange>
              <a:clrFrom>
                <a:srgbClr val="95D7FD"/>
              </a:clrFrom>
              <a:clrTo>
                <a:srgbClr val="95D7FD">
                  <a:alpha val="0"/>
                </a:srgbClr>
              </a:clrTo>
            </a:clrChange>
            <a:lum/>
          </a:blip>
          <a:srcRect l="17746" t="9466" r="21410" b="3443"/>
          <a:stretch>
            <a:fillRect/>
          </a:stretch>
        </p:blipFill>
        <p:spPr bwMode="auto">
          <a:xfrm>
            <a:off x="4644008" y="548680"/>
            <a:ext cx="4320480" cy="4140460"/>
          </a:xfrm>
          <a:prstGeom prst="rect">
            <a:avLst/>
          </a:prstGeom>
          <a:noFill/>
          <a:effectLst>
            <a:glow rad="63500">
              <a:schemeClr val="accent3">
                <a:satMod val="175000"/>
                <a:alpha val="40000"/>
              </a:schemeClr>
            </a:glow>
          </a:effectLst>
        </p:spPr>
      </p:pic>
      <p:sp>
        <p:nvSpPr>
          <p:cNvPr id="26" name="TextBox 25"/>
          <p:cNvSpPr txBox="1"/>
          <p:nvPr/>
        </p:nvSpPr>
        <p:spPr>
          <a:xfrm>
            <a:off x="5724128" y="2420888"/>
            <a:ext cx="2952328" cy="1384995"/>
          </a:xfrm>
          <a:prstGeom prst="rect">
            <a:avLst/>
          </a:prstGeom>
          <a:noFill/>
        </p:spPr>
        <p:txBody>
          <a:bodyPr wrap="square" rtlCol="0">
            <a:spAutoFit/>
          </a:bodyPr>
          <a:lstStyle/>
          <a:p>
            <a:r>
              <a:rPr lang="cs-CZ" sz="2800" b="1" dirty="0">
                <a:solidFill>
                  <a:schemeClr val="bg1"/>
                </a:solidFill>
              </a:rPr>
              <a:t>Rôznorodá </a:t>
            </a:r>
          </a:p>
          <a:p>
            <a:r>
              <a:rPr lang="cs-CZ" sz="2800" b="1" dirty="0">
                <a:solidFill>
                  <a:schemeClr val="bg1"/>
                </a:solidFill>
              </a:rPr>
              <a:t>Hlboká </a:t>
            </a:r>
          </a:p>
          <a:p>
            <a:r>
              <a:rPr lang="cs-CZ" sz="2800" b="1" dirty="0">
                <a:solidFill>
                  <a:schemeClr val="bg1"/>
                </a:solidFill>
              </a:rPr>
              <a:t>Kvalitný obsah</a:t>
            </a:r>
            <a:endParaRPr lang="en-US" sz="2800" b="1" dirty="0">
              <a:solidFill>
                <a:schemeClr val="bg1"/>
              </a:solidFill>
            </a:endParaRPr>
          </a:p>
        </p:txBody>
      </p:sp>
      <p:pic>
        <p:nvPicPr>
          <p:cNvPr id="64534" name="Picture 22" descr="C:\Documents and Settings\u0150930\Local Settings\Temporary Internet Files\Content.IE5\BR00I4EN\MC900439816[1].png"/>
          <p:cNvPicPr>
            <a:picLocks noChangeAspect="1" noChangeArrowheads="1"/>
          </p:cNvPicPr>
          <p:nvPr/>
        </p:nvPicPr>
        <p:blipFill>
          <a:blip r:embed="rId3" cstate="print"/>
          <a:srcRect t="13043" r="6522" b="10870"/>
          <a:stretch>
            <a:fillRect/>
          </a:stretch>
        </p:blipFill>
        <p:spPr bwMode="auto">
          <a:xfrm>
            <a:off x="3851920" y="4671556"/>
            <a:ext cx="2808312" cy="2285836"/>
          </a:xfrm>
          <a:prstGeom prst="rect">
            <a:avLst/>
          </a:prstGeom>
          <a:noFill/>
        </p:spPr>
      </p:pic>
      <p:pic>
        <p:nvPicPr>
          <p:cNvPr id="31" name="Picture 22" descr="C:\Documents and Settings\u0150930\Local Settings\Temporary Internet Files\Content.IE5\BR00I4EN\MC900439816[1].png"/>
          <p:cNvPicPr>
            <a:picLocks noChangeAspect="1" noChangeArrowheads="1"/>
          </p:cNvPicPr>
          <p:nvPr/>
        </p:nvPicPr>
        <p:blipFill>
          <a:blip r:embed="rId3" cstate="print"/>
          <a:srcRect t="12337" r="6009" b="12337"/>
          <a:stretch>
            <a:fillRect/>
          </a:stretch>
        </p:blipFill>
        <p:spPr bwMode="auto">
          <a:xfrm rot="19747586">
            <a:off x="95044" y="3907005"/>
            <a:ext cx="3113319" cy="2495055"/>
          </a:xfrm>
          <a:prstGeom prst="rect">
            <a:avLst/>
          </a:prstGeom>
          <a:noFill/>
        </p:spPr>
      </p:pic>
      <p:grpSp>
        <p:nvGrpSpPr>
          <p:cNvPr id="34" name="Group 33"/>
          <p:cNvGrpSpPr/>
          <p:nvPr/>
        </p:nvGrpSpPr>
        <p:grpSpPr>
          <a:xfrm>
            <a:off x="458375" y="1401823"/>
            <a:ext cx="2619400" cy="2225251"/>
            <a:chOff x="458375" y="1401823"/>
            <a:chExt cx="2619400" cy="2225251"/>
          </a:xfrm>
        </p:grpSpPr>
        <p:pic>
          <p:nvPicPr>
            <p:cNvPr id="30" name="Picture 22" descr="C:\Documents and Settings\u0150930\Local Settings\Temporary Internet Files\Content.IE5\BR00I4EN\MC900439816[1].png"/>
            <p:cNvPicPr>
              <a:picLocks noChangeAspect="1" noChangeArrowheads="1"/>
            </p:cNvPicPr>
            <p:nvPr/>
          </p:nvPicPr>
          <p:blipFill>
            <a:blip r:embed="rId3" cstate="print"/>
            <a:srcRect t="8653" r="5586" b="11140"/>
            <a:stretch>
              <a:fillRect/>
            </a:stretch>
          </p:blipFill>
          <p:spPr bwMode="auto">
            <a:xfrm rot="20524487">
              <a:off x="458375" y="1401823"/>
              <a:ext cx="2619400" cy="2225251"/>
            </a:xfrm>
            <a:prstGeom prst="rect">
              <a:avLst/>
            </a:prstGeom>
            <a:noFill/>
          </p:spPr>
        </p:pic>
        <p:sp>
          <p:nvSpPr>
            <p:cNvPr id="32" name="Rectangle 31"/>
            <p:cNvSpPr/>
            <p:nvPr/>
          </p:nvSpPr>
          <p:spPr>
            <a:xfrm>
              <a:off x="899592" y="2060848"/>
              <a:ext cx="1728192" cy="707886"/>
            </a:xfrm>
            <a:prstGeom prst="rect">
              <a:avLst/>
            </a:prstGeom>
          </p:spPr>
          <p:txBody>
            <a:bodyPr wrap="square">
              <a:spAutoFit/>
            </a:bodyPr>
            <a:lstStyle/>
            <a:p>
              <a:r>
                <a:rPr lang="cs-CZ" sz="2000" b="1" dirty="0">
                  <a:solidFill>
                    <a:schemeClr val="bg1"/>
                  </a:solidFill>
                </a:rPr>
                <a:t>Presvedčivý obsah</a:t>
              </a:r>
              <a:endParaRPr lang="en-US" sz="2000" b="1" dirty="0">
                <a:solidFill>
                  <a:schemeClr val="bg1"/>
                </a:solidFill>
              </a:endParaRPr>
            </a:p>
          </p:txBody>
        </p:sp>
      </p:grpSp>
      <p:sp>
        <p:nvSpPr>
          <p:cNvPr id="33" name="Rectangle 32"/>
          <p:cNvSpPr/>
          <p:nvPr/>
        </p:nvSpPr>
        <p:spPr>
          <a:xfrm>
            <a:off x="4702186" y="5184576"/>
            <a:ext cx="1309974" cy="707886"/>
          </a:xfrm>
          <a:prstGeom prst="rect">
            <a:avLst/>
          </a:prstGeom>
        </p:spPr>
        <p:txBody>
          <a:bodyPr wrap="none">
            <a:spAutoFit/>
          </a:bodyPr>
          <a:lstStyle/>
          <a:p>
            <a:r>
              <a:rPr lang="cs-CZ" sz="2000" b="1" dirty="0">
                <a:solidFill>
                  <a:schemeClr val="bg1"/>
                </a:solidFill>
              </a:rPr>
              <a:t>Vplyv na </a:t>
            </a:r>
          </a:p>
          <a:p>
            <a:r>
              <a:rPr lang="cs-CZ" sz="2000" b="1" dirty="0">
                <a:solidFill>
                  <a:schemeClr val="bg1"/>
                </a:solidFill>
              </a:rPr>
              <a:t>literatúru</a:t>
            </a:r>
            <a:endParaRPr lang="en-US" sz="2000" b="1" dirty="0">
              <a:solidFill>
                <a:schemeClr val="bg1"/>
              </a:solidFill>
            </a:endParaRPr>
          </a:p>
        </p:txBody>
      </p:sp>
      <p:sp>
        <p:nvSpPr>
          <p:cNvPr id="29" name="Rectangle 28"/>
          <p:cNvSpPr/>
          <p:nvPr/>
        </p:nvSpPr>
        <p:spPr>
          <a:xfrm>
            <a:off x="899592" y="4437112"/>
            <a:ext cx="2160240" cy="1015663"/>
          </a:xfrm>
          <a:prstGeom prst="rect">
            <a:avLst/>
          </a:prstGeom>
        </p:spPr>
        <p:txBody>
          <a:bodyPr wrap="square">
            <a:spAutoFit/>
          </a:bodyPr>
          <a:lstStyle/>
          <a:p>
            <a:r>
              <a:rPr lang="cs-CZ" sz="2000" b="1" dirty="0">
                <a:solidFill>
                  <a:schemeClr val="bg1"/>
                </a:solidFill>
              </a:rPr>
              <a:t>Obsah </a:t>
            </a:r>
          </a:p>
          <a:p>
            <a:r>
              <a:rPr lang="cs-CZ" sz="2000" b="1" dirty="0">
                <a:solidFill>
                  <a:schemeClr val="bg1"/>
                </a:solidFill>
              </a:rPr>
              <a:t>komunikovaný </a:t>
            </a:r>
          </a:p>
          <a:p>
            <a:pPr>
              <a:buNone/>
            </a:pPr>
            <a:r>
              <a:rPr lang="cs-CZ" sz="2000" b="1" dirty="0">
                <a:solidFill>
                  <a:schemeClr val="bg1"/>
                </a:solidFill>
              </a:rPr>
              <a:t>efektívne</a:t>
            </a:r>
            <a:endParaRPr lang="en-US" sz="2000" b="1" dirty="0">
              <a:solidFill>
                <a:schemeClr val="bg1"/>
              </a:solidFill>
            </a:endParaRPr>
          </a:p>
        </p:txBody>
      </p:sp>
      <p:sp>
        <p:nvSpPr>
          <p:cNvPr id="35" name="TextBox 34"/>
          <p:cNvSpPr txBox="1"/>
          <p:nvPr/>
        </p:nvSpPr>
        <p:spPr>
          <a:xfrm>
            <a:off x="5292080" y="116632"/>
            <a:ext cx="3312368" cy="523220"/>
          </a:xfrm>
          <a:prstGeom prst="rect">
            <a:avLst/>
          </a:prstGeom>
          <a:noFill/>
        </p:spPr>
        <p:txBody>
          <a:bodyPr wrap="square" rtlCol="0">
            <a:spAutoFit/>
          </a:bodyPr>
          <a:lstStyle/>
          <a:p>
            <a:r>
              <a:rPr lang="cs-CZ" sz="2800" b="1" dirty="0">
                <a:solidFill>
                  <a:schemeClr val="tx1">
                    <a:lumMod val="50000"/>
                  </a:schemeClr>
                </a:solidFill>
              </a:rPr>
              <a:t>WEB OF SCIENCE</a:t>
            </a:r>
            <a:endParaRPr lang="en-US" sz="2800" b="1" dirty="0">
              <a:solidFill>
                <a:schemeClr val="tx1">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88640"/>
            <a:ext cx="7445375" cy="1122635"/>
          </a:xfrm>
        </p:spPr>
        <p:txBody>
          <a:bodyPr/>
          <a:lstStyle/>
          <a:p>
            <a:r>
              <a:rPr lang="pl-PL" dirty="0"/>
              <a:t>Marketing časopisu a image </a:t>
            </a:r>
            <a:endParaRPr lang="en-US" dirty="0"/>
          </a:p>
        </p:txBody>
      </p:sp>
      <p:sp>
        <p:nvSpPr>
          <p:cNvPr id="3" name="Content Placeholder 2"/>
          <p:cNvSpPr>
            <a:spLocks noGrp="1"/>
          </p:cNvSpPr>
          <p:nvPr>
            <p:ph idx="1"/>
          </p:nvPr>
        </p:nvSpPr>
        <p:spPr>
          <a:xfrm>
            <a:off x="850901" y="1528763"/>
            <a:ext cx="7293000" cy="2764333"/>
          </a:xfrm>
        </p:spPr>
        <p:txBody>
          <a:bodyPr/>
          <a:lstStyle/>
          <a:p>
            <a:r>
              <a:rPr lang="pl-PL" sz="1600" dirty="0"/>
              <a:t>Kde ste zpropagovaný online, na ktorých stránkach, v ktorých univerzitách, združeniach, databázach apod.  </a:t>
            </a:r>
          </a:p>
          <a:p>
            <a:r>
              <a:rPr lang="pl-PL" sz="1600" dirty="0"/>
              <a:t>Použite profily a potrále:</a:t>
            </a:r>
            <a:r>
              <a:rPr lang="en-US" sz="1600" dirty="0"/>
              <a:t> </a:t>
            </a:r>
            <a:r>
              <a:rPr lang="pl-PL" sz="1600" dirty="0"/>
              <a:t>facebook, my space, twitter a you tube na zpropagovanie zistení, článkov, autorov; toto všetko zvýši publikum </a:t>
            </a:r>
          </a:p>
          <a:p>
            <a:r>
              <a:rPr lang="pl-PL" sz="1600" dirty="0"/>
              <a:t>Snažte sa dostať do top databáz (Thomson Reuters</a:t>
            </a:r>
            <a:r>
              <a:rPr lang="en-US" sz="1600" dirty="0"/>
              <a:t> </a:t>
            </a:r>
            <a:r>
              <a:rPr lang="en-US" sz="1600" dirty="0" err="1"/>
              <a:t>atd</a:t>
            </a:r>
            <a:r>
              <a:rPr lang="en-US" sz="1600" dirty="0"/>
              <a:t>.</a:t>
            </a:r>
            <a:r>
              <a:rPr lang="pl-PL" sz="1600" dirty="0"/>
              <a:t>)  </a:t>
            </a:r>
          </a:p>
          <a:p>
            <a:r>
              <a:rPr lang="pl-PL" sz="1600" dirty="0"/>
              <a:t>Vylepšite webstránky časopisu (design, dispozíciu); prístup cez tablet a smartphony</a:t>
            </a:r>
          </a:p>
          <a:p>
            <a:r>
              <a:rPr lang="pl-PL" sz="1600" dirty="0"/>
              <a:t>Poskytnite rss feeds/statistiky/názory/oznámenia</a:t>
            </a:r>
          </a:p>
          <a:p>
            <a:pPr>
              <a:buNone/>
            </a:pPr>
            <a:endParaRPr lang="pl-PL" sz="1600" dirty="0"/>
          </a:p>
          <a:p>
            <a:pPr>
              <a:buNone/>
            </a:pPr>
            <a:endParaRPr lang="en-US" sz="14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57200"/>
            <a:ext cx="8041580" cy="854075"/>
          </a:xfrm>
        </p:spPr>
        <p:txBody>
          <a:bodyPr/>
          <a:lstStyle/>
          <a:p>
            <a:r>
              <a:rPr lang="pl-PL" cap="all" dirty="0"/>
              <a:t> </a:t>
            </a:r>
            <a:br>
              <a:rPr lang="en-US" dirty="0"/>
            </a:br>
            <a:endParaRPr lang="en-US" dirty="0"/>
          </a:p>
        </p:txBody>
      </p:sp>
      <p:pic>
        <p:nvPicPr>
          <p:cNvPr id="6" name="Content Placeholder 5" descr="CD_submission.png"/>
          <p:cNvPicPr>
            <a:picLocks noGrp="1" noChangeAspect="1"/>
          </p:cNvPicPr>
          <p:nvPr>
            <p:ph idx="1"/>
          </p:nvPr>
        </p:nvPicPr>
        <p:blipFill>
          <a:blip r:embed="rId2" cstate="print"/>
          <a:stretch>
            <a:fillRect/>
          </a:stretch>
        </p:blipFill>
        <p:spPr>
          <a:xfrm>
            <a:off x="755576" y="1340768"/>
            <a:ext cx="7719208" cy="4996581"/>
          </a:xfrm>
        </p:spPr>
      </p:pic>
      <p:sp>
        <p:nvSpPr>
          <p:cNvPr id="7" name="Oval 6"/>
          <p:cNvSpPr/>
          <p:nvPr/>
        </p:nvSpPr>
        <p:spPr>
          <a:xfrm>
            <a:off x="467544" y="3645024"/>
            <a:ext cx="3168352" cy="18722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3568" y="260648"/>
            <a:ext cx="8316416" cy="523220"/>
          </a:xfrm>
          <a:prstGeom prst="rect">
            <a:avLst/>
          </a:prstGeom>
          <a:noFill/>
        </p:spPr>
        <p:txBody>
          <a:bodyPr wrap="square" rtlCol="0">
            <a:spAutoFit/>
          </a:bodyPr>
          <a:lstStyle/>
          <a:p>
            <a:r>
              <a:rPr lang="pl-PL" sz="2800" kern="0" dirty="0">
                <a:solidFill>
                  <a:srgbClr val="FF8000"/>
                </a:solidFill>
                <a:ea typeface="+mj-ea"/>
                <a:cs typeface="+mj-cs"/>
              </a:rPr>
              <a:t>Jasné pravidlá pre autorov</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445375" cy="1311275"/>
          </a:xfrm>
        </p:spPr>
        <p:txBody>
          <a:bodyPr/>
          <a:lstStyle/>
          <a:p>
            <a:pPr algn="ctr"/>
            <a:r>
              <a:rPr lang="pl-PL" dirty="0"/>
              <a:t>Dôkladný výber článkov a profesionálna korešpondencia so všetkými autormi  </a:t>
            </a:r>
            <a:br>
              <a:rPr lang="pl-PL" dirty="0"/>
            </a:br>
            <a:endParaRPr lang="en-US" dirty="0"/>
          </a:p>
        </p:txBody>
      </p:sp>
      <p:sp>
        <p:nvSpPr>
          <p:cNvPr id="3" name="Content Placeholder 2"/>
          <p:cNvSpPr>
            <a:spLocks noGrp="1"/>
          </p:cNvSpPr>
          <p:nvPr>
            <p:ph idx="1"/>
          </p:nvPr>
        </p:nvSpPr>
        <p:spPr/>
        <p:txBody>
          <a:bodyPr/>
          <a:lstStyle/>
          <a:p>
            <a:r>
              <a:rPr lang="pl-PL" sz="1600" dirty="0"/>
              <a:t>Komunikácia s autormi je kľúčovým aspektom na úspech; vybudujte s nimi vzťah, posielajte emaily s výzvami na články s odkazmi na stránky (emailove adresy napr  vo Web of Science). Zvyšujte klub čitateľov. To zvýši počet citačných ohlasov a záujem o Váš časopis.  </a:t>
            </a:r>
          </a:p>
          <a:p>
            <a:r>
              <a:rPr lang="pl-PL" sz="1600" dirty="0"/>
              <a:t>Ud</a:t>
            </a:r>
            <a:r>
              <a:rPr lang="en-US" sz="1600" dirty="0"/>
              <a:t>r</a:t>
            </a:r>
            <a:r>
              <a:rPr lang="pl-PL" sz="1600" dirty="0"/>
              <a:t>žujte vysoké štandardy a požadujte kvalitný výskum. </a:t>
            </a:r>
          </a:p>
          <a:p>
            <a:r>
              <a:rPr lang="pl-PL" sz="1600" dirty="0"/>
              <a:t>Požadujte bezchybnú, presnú bibilografiu a správny formát.</a:t>
            </a:r>
          </a:p>
          <a:p>
            <a:r>
              <a:rPr lang="pl-PL" sz="1600" dirty="0"/>
              <a:t>Skúste urobiť tému horkú – používajte WOS na odhalenie, kam smeruje disciplína a čo je „hot”. Rozmýšlajte o tém budúcnosti a buďte o krok vpred. </a:t>
            </a:r>
            <a:endParaRPr lang="pl-PL" sz="1400" i="1" dirty="0"/>
          </a:p>
          <a:p>
            <a:endParaRPr lang="pl-PL" sz="1400" i="1" dirty="0"/>
          </a:p>
          <a:p>
            <a:endParaRPr lang="pl-PL" sz="1400" i="1" dirty="0"/>
          </a:p>
          <a:p>
            <a:pPr>
              <a:buNone/>
            </a:pPr>
            <a:endParaRPr lang="en-US" sz="14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50900" y="923477"/>
            <a:ext cx="7445375" cy="387798"/>
          </a:xfrm>
          <a:prstGeom prst="rect">
            <a:avLst/>
          </a:prstGeom>
          <a:noFill/>
        </p:spPr>
        <p:txBody>
          <a:bodyPr wrap="square" rtlCol="0">
            <a:spAutoFit/>
          </a:bodyPr>
          <a:lstStyle/>
          <a:p>
            <a:r>
              <a:rPr lang="en-US" sz="2400" dirty="0">
                <a:solidFill>
                  <a:schemeClr val="accent1"/>
                </a:solidFill>
                <a:latin typeface="Knowledge Light" pitchFamily="34" charset="0"/>
              </a:rPr>
              <a:t>RESEACHER ID – </a:t>
            </a:r>
            <a:r>
              <a:rPr lang="pl-PL" sz="2400" dirty="0">
                <a:solidFill>
                  <a:schemeClr val="accent1"/>
                </a:solidFill>
                <a:latin typeface="Knowledge Light" pitchFamily="34" charset="0"/>
              </a:rPr>
              <a:t>viac než len zoznam publikácii</a:t>
            </a:r>
            <a:r>
              <a:rPr lang="en-US" sz="2400" dirty="0">
                <a:solidFill>
                  <a:schemeClr val="accent1"/>
                </a:solidFill>
                <a:latin typeface="Knowledge Light" pitchFamily="34" charset="0"/>
              </a:rPr>
              <a:t>*</a:t>
            </a:r>
            <a:r>
              <a:rPr lang="en-US" sz="2800" dirty="0">
                <a:solidFill>
                  <a:srgbClr val="0070C0"/>
                </a:solidFill>
                <a:latin typeface="Knowledge Light" pitchFamily="34" charset="0"/>
              </a:rPr>
              <a:t> </a:t>
            </a:r>
          </a:p>
        </p:txBody>
      </p:sp>
      <p:pic>
        <p:nvPicPr>
          <p:cNvPr id="66562" name="Picture 2"/>
          <p:cNvPicPr>
            <a:picLocks noGrp="1" noChangeAspect="1" noChangeArrowheads="1"/>
          </p:cNvPicPr>
          <p:nvPr>
            <p:ph idx="1"/>
          </p:nvPr>
        </p:nvPicPr>
        <p:blipFill>
          <a:blip r:embed="rId2" cstate="print"/>
          <a:srcRect/>
          <a:stretch>
            <a:fillRect/>
          </a:stretch>
        </p:blipFill>
        <p:spPr bwMode="auto">
          <a:xfrm>
            <a:off x="704849" y="1462120"/>
            <a:ext cx="7867679" cy="4824400"/>
          </a:xfrm>
          <a:prstGeom prst="rect">
            <a:avLst/>
          </a:prstGeom>
          <a:noFill/>
          <a:ln w="9525">
            <a:noFill/>
            <a:miter lim="800000"/>
            <a:headEnd/>
            <a:tailEnd/>
          </a:ln>
          <a:effectLst/>
        </p:spPr>
      </p:pic>
      <p:sp>
        <p:nvSpPr>
          <p:cNvPr id="6" name="Rectangle 5"/>
          <p:cNvSpPr/>
          <p:nvPr/>
        </p:nvSpPr>
        <p:spPr>
          <a:xfrm>
            <a:off x="857224" y="2143116"/>
            <a:ext cx="1571636" cy="1428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9690" y="2509830"/>
            <a:ext cx="704856" cy="619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09690" y="2652706"/>
            <a:ext cx="704856" cy="619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13492"/>
            <a:ext cx="8424935" cy="523220"/>
          </a:xfrm>
          <a:prstGeom prst="rect">
            <a:avLst/>
          </a:prstGeom>
          <a:noFill/>
        </p:spPr>
        <p:txBody>
          <a:bodyPr wrap="square" rtlCol="0">
            <a:spAutoFit/>
          </a:bodyPr>
          <a:lstStyle/>
          <a:p>
            <a:pPr algn="ctr"/>
            <a:r>
              <a:rPr lang="en-US" sz="2400" dirty="0">
                <a:solidFill>
                  <a:schemeClr val="accent1"/>
                </a:solidFill>
                <a:latin typeface="Knowledge Light" pitchFamily="34" charset="0"/>
              </a:rPr>
              <a:t>RESEACHER ID – </a:t>
            </a:r>
            <a:r>
              <a:rPr lang="pl-PL" sz="2400" dirty="0">
                <a:solidFill>
                  <a:schemeClr val="accent1"/>
                </a:solidFill>
                <a:latin typeface="Knowledge Light" pitchFamily="34" charset="0"/>
              </a:rPr>
              <a:t>viac než len zoznam publikáci</a:t>
            </a:r>
            <a:r>
              <a:rPr lang="cs-CZ" sz="2400" dirty="0">
                <a:solidFill>
                  <a:schemeClr val="accent1"/>
                </a:solidFill>
                <a:latin typeface="Knowledge Light" pitchFamily="34" charset="0"/>
              </a:rPr>
              <a:t>í</a:t>
            </a:r>
            <a:r>
              <a:rPr lang="en-US" sz="2400" dirty="0">
                <a:solidFill>
                  <a:schemeClr val="accent1"/>
                </a:solidFill>
                <a:latin typeface="Knowledge Light" pitchFamily="34" charset="0"/>
              </a:rPr>
              <a:t>*</a:t>
            </a:r>
            <a:r>
              <a:rPr lang="en-US" sz="2800" dirty="0">
                <a:solidFill>
                  <a:srgbClr val="0070C0"/>
                </a:solidFill>
                <a:latin typeface="Knowledge Light" pitchFamily="34" charset="0"/>
              </a:rPr>
              <a:t> </a:t>
            </a:r>
          </a:p>
        </p:txBody>
      </p:sp>
      <p:pic>
        <p:nvPicPr>
          <p:cNvPr id="4" name="Picture 2"/>
          <p:cNvPicPr>
            <a:picLocks noChangeAspect="1" noChangeArrowheads="1"/>
          </p:cNvPicPr>
          <p:nvPr/>
        </p:nvPicPr>
        <p:blipFill>
          <a:blip r:embed="rId2" cstate="print"/>
          <a:srcRect/>
          <a:stretch>
            <a:fillRect/>
          </a:stretch>
        </p:blipFill>
        <p:spPr bwMode="auto">
          <a:xfrm>
            <a:off x="179512" y="1017240"/>
            <a:ext cx="4346575" cy="457200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3131840" y="836712"/>
            <a:ext cx="5724525" cy="4095750"/>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4" cstate="print"/>
          <a:srcRect/>
          <a:stretch>
            <a:fillRect/>
          </a:stretch>
        </p:blipFill>
        <p:spPr bwMode="auto">
          <a:xfrm>
            <a:off x="3835102" y="4365104"/>
            <a:ext cx="4913362" cy="237279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3568" y="5683314"/>
            <a:ext cx="1944216" cy="492443"/>
          </a:xfrm>
          <a:prstGeom prst="rect">
            <a:avLst/>
          </a:prstGeom>
          <a:noFill/>
        </p:spPr>
        <p:txBody>
          <a:bodyPr wrap="square" lIns="0" tIns="0" rIns="0" bIns="0" rtlCol="0">
            <a:spAutoFit/>
          </a:bodyPr>
          <a:lstStyle/>
          <a:p>
            <a:pPr marL="144000" indent="-144000">
              <a:spcBef>
                <a:spcPts val="0"/>
              </a:spcBef>
            </a:pPr>
            <a:r>
              <a:rPr lang="ru-RU" sz="1600" dirty="0">
                <a:solidFill>
                  <a:schemeClr val="accent1"/>
                </a:solidFill>
                <a:latin typeface="Knowledge Light" pitchFamily="34" charset="0"/>
              </a:rPr>
              <a:t>*</a:t>
            </a:r>
            <a:r>
              <a:rPr lang="en-US" sz="1600" dirty="0">
                <a:solidFill>
                  <a:schemeClr val="accent1"/>
                </a:solidFill>
                <a:latin typeface="Knowledge Light" pitchFamily="34" charset="0"/>
              </a:rPr>
              <a:t> </a:t>
            </a:r>
            <a:r>
              <a:rPr lang="pl-PL" sz="1600" dirty="0">
                <a:solidFill>
                  <a:schemeClr val="accent1"/>
                </a:solidFill>
                <a:latin typeface="Knowledge Light" pitchFamily="34" charset="0"/>
              </a:rPr>
              <a:t>Kde je prístup k </a:t>
            </a:r>
            <a:r>
              <a:rPr lang="en-US" sz="1600" dirty="0">
                <a:solidFill>
                  <a:schemeClr val="accent1"/>
                </a:solidFill>
                <a:latin typeface="Knowledge Light" pitchFamily="34" charset="0"/>
              </a:rPr>
              <a:t>WEB OF SCIENCE</a:t>
            </a:r>
            <a:endParaRPr lang="ru-RU" sz="1600" dirty="0">
              <a:solidFill>
                <a:schemeClr val="accent1"/>
              </a:solidFill>
              <a:latin typeface="Knowledge Ligh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pl-PL" dirty="0"/>
              <a:t>A nakoniec</a:t>
            </a:r>
            <a:r>
              <a:rPr lang="en-US" dirty="0"/>
              <a:t>….</a:t>
            </a:r>
          </a:p>
        </p:txBody>
      </p:sp>
      <p:sp>
        <p:nvSpPr>
          <p:cNvPr id="74754" name="Rectangle 3"/>
          <p:cNvSpPr>
            <a:spLocks noGrp="1" noChangeArrowheads="1"/>
          </p:cNvSpPr>
          <p:nvPr>
            <p:ph type="body" idx="1"/>
          </p:nvPr>
        </p:nvSpPr>
        <p:spPr/>
        <p:txBody>
          <a:bodyPr/>
          <a:lstStyle/>
          <a:p>
            <a:r>
              <a:rPr lang="pl-PL" dirty="0"/>
              <a:t>Dodržujte pravidelné vydávanie, snažte sa predísť neskorému vydávaniu za každú cenu</a:t>
            </a:r>
          </a:p>
          <a:p>
            <a:r>
              <a:rPr lang="sk-SK" dirty="0"/>
              <a:t>Komunikujte s vydavateľmi databáz, hlavne v prípade zmien (zmena názvu, publikovanie online, zmena URL apod)</a:t>
            </a:r>
            <a:endParaRPr lang="en-US" dirty="0"/>
          </a:p>
          <a:p>
            <a:r>
              <a:rPr lang="pl-PL" dirty="0"/>
              <a:t>Ak vydáte suplement: komunikujte to s vydavateľom databázy </a:t>
            </a:r>
          </a:p>
          <a:p>
            <a:endParaRPr lang="en-US" dirty="0"/>
          </a:p>
          <a:p>
            <a:endParaRPr lang="en-US" dirty="0"/>
          </a:p>
          <a:p>
            <a:pPr lvl="1">
              <a:buFontTx/>
              <a:buNone/>
            </a:pPr>
            <a:r>
              <a:rPr lang="en-US" dirty="0"/>
              <a:t>	</a:t>
            </a:r>
          </a:p>
          <a:p>
            <a:pPr lvl="1"/>
            <a:endParaRPr lang="en-US" dirty="0"/>
          </a:p>
          <a:p>
            <a:pPr>
              <a:buFontTx/>
              <a:buNone/>
            </a:pPr>
            <a:endParaRPr lang="en-US" dirty="0"/>
          </a:p>
        </p:txBody>
      </p:sp>
      <p:sp>
        <p:nvSpPr>
          <p:cNvPr id="74755" name="Slide Number Placeholder 3"/>
          <p:cNvSpPr>
            <a:spLocks noGrp="1"/>
          </p:cNvSpPr>
          <p:nvPr>
            <p:ph type="sldNum" sz="quarter" idx="4294967295"/>
          </p:nvPr>
        </p:nvSpPr>
        <p:spPr>
          <a:xfrm>
            <a:off x="8424863" y="6394450"/>
            <a:ext cx="457200" cy="231775"/>
          </a:xfrm>
          <a:prstGeom prst="rect">
            <a:avLst/>
          </a:prstGeom>
          <a:noFill/>
        </p:spPr>
        <p:txBody>
          <a:bodyPr/>
          <a:lstStyle/>
          <a:p>
            <a:fld id="{6C6149B2-A7C2-43A9-8983-935A539B6709}"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a:t>Najčastejšie dôvody</a:t>
            </a:r>
            <a:endParaRPr lang="en-US" b="1" dirty="0"/>
          </a:p>
        </p:txBody>
      </p:sp>
      <p:graphicFrame>
        <p:nvGraphicFramePr>
          <p:cNvPr id="5" name="Content Placeholder 4"/>
          <p:cNvGraphicFramePr>
            <a:graphicFrameLocks noGrp="1"/>
          </p:cNvGraphicFramePr>
          <p:nvPr>
            <p:ph idx="1"/>
          </p:nvPr>
        </p:nvGraphicFramePr>
        <p:xfrm>
          <a:off x="850900" y="1528763"/>
          <a:ext cx="7578725" cy="457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9C0AF6D-096C-4115-B9CC-BF30ED3B649A}" type="slidenum">
              <a:rPr lang="en-US" smtClean="0">
                <a:solidFill>
                  <a:srgbClr val="4B4B4B"/>
                </a:solidFill>
              </a:rPr>
              <a:pPr>
                <a:defRPr/>
              </a:pPr>
              <a:t>36</a:t>
            </a:fld>
            <a:endParaRPr lang="en-US">
              <a:solidFill>
                <a:srgbClr val="4B4B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a:t>Najčastejšie dôvody – stredná Európa</a:t>
            </a:r>
            <a:endParaRPr lang="en-US" b="1" dirty="0"/>
          </a:p>
        </p:txBody>
      </p:sp>
      <p:graphicFrame>
        <p:nvGraphicFramePr>
          <p:cNvPr id="5" name="Content Placeholder 4"/>
          <p:cNvGraphicFramePr>
            <a:graphicFrameLocks noGrp="1"/>
          </p:cNvGraphicFramePr>
          <p:nvPr>
            <p:ph idx="1"/>
          </p:nvPr>
        </p:nvGraphicFramePr>
        <p:xfrm>
          <a:off x="850900" y="1528763"/>
          <a:ext cx="7578725" cy="457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9C0AF6D-096C-4115-B9CC-BF30ED3B649A}" type="slidenum">
              <a:rPr lang="en-US" smtClean="0">
                <a:solidFill>
                  <a:srgbClr val="4B4B4B"/>
                </a:solidFill>
              </a:rPr>
              <a:pPr>
                <a:defRPr/>
              </a:pPr>
              <a:t>37</a:t>
            </a:fld>
            <a:endParaRPr lang="en-US">
              <a:solidFill>
                <a:srgbClr val="4B4B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cs-CZ" b="1" dirty="0"/>
              <a:t>Časopisy nedávno</a:t>
            </a:r>
            <a:r>
              <a:rPr lang="en-US" b="1" dirty="0"/>
              <a:t> </a:t>
            </a:r>
            <a:r>
              <a:rPr lang="cs-CZ" b="1" dirty="0"/>
              <a:t>akceptované do Web </a:t>
            </a:r>
            <a:r>
              <a:rPr lang="en-US" b="1" dirty="0"/>
              <a:t>of Science</a:t>
            </a:r>
            <a:r>
              <a:rPr lang="cs-CZ" b="1" dirty="0"/>
              <a:t> - inšpirácia</a:t>
            </a:r>
            <a:endParaRPr lang="en-US" b="1" dirty="0"/>
          </a:p>
        </p:txBody>
      </p:sp>
      <p:sp>
        <p:nvSpPr>
          <p:cNvPr id="4" name="Slide Number Placeholder 3"/>
          <p:cNvSpPr>
            <a:spLocks noGrp="1"/>
          </p:cNvSpPr>
          <p:nvPr>
            <p:ph type="sldNum" sz="quarter" idx="10"/>
          </p:nvPr>
        </p:nvSpPr>
        <p:spPr/>
        <p:txBody>
          <a:bodyPr/>
          <a:lstStyle/>
          <a:p>
            <a:pPr>
              <a:defRPr/>
            </a:pPr>
            <a:fld id="{B9C0AF6D-096C-4115-B9CC-BF30ED3B649A}" type="slidenum">
              <a:rPr lang="en-US" smtClean="0">
                <a:solidFill>
                  <a:srgbClr val="4B4B4B"/>
                </a:solidFill>
              </a:rPr>
              <a:pPr>
                <a:defRPr/>
              </a:pPr>
              <a:t>38</a:t>
            </a:fld>
            <a:endParaRPr lang="en-US">
              <a:solidFill>
                <a:srgbClr val="4B4B4B"/>
              </a:solidFill>
            </a:endParaRPr>
          </a:p>
        </p:txBody>
      </p:sp>
      <p:pic>
        <p:nvPicPr>
          <p:cNvPr id="8195" name="Picture 3"/>
          <p:cNvPicPr>
            <a:picLocks noGrp="1" noChangeAspect="1" noChangeArrowheads="1"/>
          </p:cNvPicPr>
          <p:nvPr>
            <p:ph idx="1"/>
          </p:nvPr>
        </p:nvPicPr>
        <p:blipFill>
          <a:blip r:embed="rId3" cstate="print"/>
          <a:srcRect/>
          <a:stretch>
            <a:fillRect/>
          </a:stretch>
        </p:blipFill>
        <p:spPr bwMode="auto">
          <a:xfrm>
            <a:off x="910954" y="1595438"/>
            <a:ext cx="1213866" cy="1700784"/>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6829425" y="1571625"/>
            <a:ext cx="1390650" cy="2228850"/>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2486025" y="3752850"/>
            <a:ext cx="2343150" cy="914400"/>
          </a:xfrm>
          <a:prstGeom prst="rect">
            <a:avLst/>
          </a:prstGeom>
          <a:noFill/>
          <a:ln w="9525">
            <a:noFill/>
            <a:miter lim="800000"/>
            <a:headEnd/>
            <a:tailEnd/>
          </a:ln>
        </p:spPr>
      </p:pic>
      <p:pic>
        <p:nvPicPr>
          <p:cNvPr id="8201" name="Picture 9"/>
          <p:cNvPicPr>
            <a:picLocks noChangeAspect="1" noChangeArrowheads="1"/>
          </p:cNvPicPr>
          <p:nvPr/>
        </p:nvPicPr>
        <p:blipFill>
          <a:blip r:embed="rId6" cstate="print"/>
          <a:srcRect/>
          <a:stretch>
            <a:fillRect/>
          </a:stretch>
        </p:blipFill>
        <p:spPr bwMode="auto">
          <a:xfrm>
            <a:off x="2543175" y="1419225"/>
            <a:ext cx="1409700" cy="2057400"/>
          </a:xfrm>
          <a:prstGeom prst="rect">
            <a:avLst/>
          </a:prstGeom>
          <a:noFill/>
          <a:ln w="9525">
            <a:noFill/>
            <a:miter lim="800000"/>
            <a:headEnd/>
            <a:tailEnd/>
          </a:ln>
        </p:spPr>
      </p:pic>
      <p:pic>
        <p:nvPicPr>
          <p:cNvPr id="8202" name="Picture 10"/>
          <p:cNvPicPr>
            <a:picLocks noChangeAspect="1" noChangeArrowheads="1"/>
          </p:cNvPicPr>
          <p:nvPr/>
        </p:nvPicPr>
        <p:blipFill>
          <a:blip r:embed="rId7" cstate="print"/>
          <a:srcRect/>
          <a:stretch>
            <a:fillRect/>
          </a:stretch>
        </p:blipFill>
        <p:spPr bwMode="auto">
          <a:xfrm>
            <a:off x="6443663" y="3967163"/>
            <a:ext cx="2560320" cy="1523018"/>
          </a:xfrm>
          <a:prstGeom prst="rect">
            <a:avLst/>
          </a:prstGeom>
          <a:noFill/>
          <a:ln w="9525">
            <a:noFill/>
            <a:miter lim="800000"/>
            <a:headEnd/>
            <a:tailEnd/>
          </a:ln>
        </p:spPr>
      </p:pic>
      <p:pic>
        <p:nvPicPr>
          <p:cNvPr id="8203" name="Picture 11"/>
          <p:cNvPicPr>
            <a:picLocks noChangeAspect="1" noChangeArrowheads="1"/>
          </p:cNvPicPr>
          <p:nvPr/>
        </p:nvPicPr>
        <p:blipFill>
          <a:blip r:embed="rId8" cstate="print"/>
          <a:srcRect/>
          <a:stretch>
            <a:fillRect/>
          </a:stretch>
        </p:blipFill>
        <p:spPr bwMode="auto">
          <a:xfrm>
            <a:off x="4724402" y="1528764"/>
            <a:ext cx="1294257" cy="1728407"/>
          </a:xfrm>
          <a:prstGeom prst="rect">
            <a:avLst/>
          </a:prstGeom>
          <a:noFill/>
          <a:ln w="9525">
            <a:noFill/>
            <a:miter lim="800000"/>
            <a:headEnd/>
            <a:tailEnd/>
          </a:ln>
        </p:spPr>
      </p:pic>
      <p:pic>
        <p:nvPicPr>
          <p:cNvPr id="8205" name="Picture 13"/>
          <p:cNvPicPr>
            <a:picLocks noChangeAspect="1" noChangeArrowheads="1"/>
          </p:cNvPicPr>
          <p:nvPr/>
        </p:nvPicPr>
        <p:blipFill>
          <a:blip r:embed="rId9" cstate="print"/>
          <a:srcRect/>
          <a:stretch>
            <a:fillRect/>
          </a:stretch>
        </p:blipFill>
        <p:spPr bwMode="auto">
          <a:xfrm>
            <a:off x="1524000" y="4752975"/>
            <a:ext cx="4591050" cy="1504950"/>
          </a:xfrm>
          <a:prstGeom prst="rect">
            <a:avLst/>
          </a:prstGeom>
          <a:noFill/>
          <a:ln w="9525">
            <a:noFill/>
            <a:miter lim="800000"/>
            <a:headEnd/>
            <a:tailEnd/>
          </a:ln>
        </p:spPr>
      </p:pic>
      <p:pic>
        <p:nvPicPr>
          <p:cNvPr id="8200" name="Picture 8"/>
          <p:cNvPicPr>
            <a:picLocks noChangeAspect="1" noChangeArrowheads="1"/>
          </p:cNvPicPr>
          <p:nvPr/>
        </p:nvPicPr>
        <p:blipFill>
          <a:blip r:embed="rId10" cstate="print"/>
          <a:srcRect/>
          <a:stretch>
            <a:fillRect/>
          </a:stretch>
        </p:blipFill>
        <p:spPr bwMode="auto">
          <a:xfrm>
            <a:off x="4738687" y="3519484"/>
            <a:ext cx="1645920" cy="2093351"/>
          </a:xfrm>
          <a:prstGeom prst="rect">
            <a:avLst/>
          </a:prstGeom>
          <a:noFill/>
          <a:ln w="9525">
            <a:noFill/>
            <a:miter lim="800000"/>
            <a:headEnd/>
            <a:tailEnd/>
          </a:ln>
        </p:spPr>
      </p:pic>
      <p:pic>
        <p:nvPicPr>
          <p:cNvPr id="8199" name="Picture 7"/>
          <p:cNvPicPr>
            <a:picLocks noChangeAspect="1" noChangeArrowheads="1"/>
          </p:cNvPicPr>
          <p:nvPr/>
        </p:nvPicPr>
        <p:blipFill>
          <a:blip r:embed="rId11" cstate="print"/>
          <a:srcRect/>
          <a:stretch>
            <a:fillRect/>
          </a:stretch>
        </p:blipFill>
        <p:spPr bwMode="auto">
          <a:xfrm>
            <a:off x="766763" y="3638550"/>
            <a:ext cx="1609725"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2000" fill="hold"/>
                                        <p:tgtEl>
                                          <p:spTgt spid="8203"/>
                                        </p:tgtEl>
                                        <p:attrNameLst>
                                          <p:attrName>ppt_x</p:attrName>
                                        </p:attrNameLst>
                                      </p:cBhvr>
                                      <p:tavLst>
                                        <p:tav tm="0">
                                          <p:val>
                                            <p:strVal val="#ppt_x"/>
                                          </p:val>
                                        </p:tav>
                                        <p:tav tm="100000">
                                          <p:val>
                                            <p:strVal val="#ppt_x"/>
                                          </p:val>
                                        </p:tav>
                                      </p:tavLst>
                                    </p:anim>
                                    <p:anim calcmode="lin" valueType="num">
                                      <p:cBhvr additive="base">
                                        <p:cTn id="8" dur="2000" fill="hold"/>
                                        <p:tgtEl>
                                          <p:spTgt spid="820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500"/>
                                  </p:stCondLst>
                                  <p:childTnLst>
                                    <p:set>
                                      <p:cBhvr>
                                        <p:cTn id="11" dur="1" fill="hold">
                                          <p:stCondLst>
                                            <p:cond delay="0"/>
                                          </p:stCondLst>
                                        </p:cTn>
                                        <p:tgtEl>
                                          <p:spTgt spid="8205"/>
                                        </p:tgtEl>
                                        <p:attrNameLst>
                                          <p:attrName>style.visibility</p:attrName>
                                        </p:attrNameLst>
                                      </p:cBhvr>
                                      <p:to>
                                        <p:strVal val="visible"/>
                                      </p:to>
                                    </p:set>
                                    <p:anim calcmode="lin" valueType="num">
                                      <p:cBhvr additive="base">
                                        <p:cTn id="12" dur="1000" fill="hold"/>
                                        <p:tgtEl>
                                          <p:spTgt spid="8205"/>
                                        </p:tgtEl>
                                        <p:attrNameLst>
                                          <p:attrName>ppt_x</p:attrName>
                                        </p:attrNameLst>
                                      </p:cBhvr>
                                      <p:tavLst>
                                        <p:tav tm="0">
                                          <p:val>
                                            <p:strVal val="#ppt_x"/>
                                          </p:val>
                                        </p:tav>
                                        <p:tav tm="100000">
                                          <p:val>
                                            <p:strVal val="#ppt_x"/>
                                          </p:val>
                                        </p:tav>
                                      </p:tavLst>
                                    </p:anim>
                                    <p:anim calcmode="lin" valueType="num">
                                      <p:cBhvr additive="base">
                                        <p:cTn id="13" dur="1000" fill="hold"/>
                                        <p:tgtEl>
                                          <p:spTgt spid="8205"/>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nodeType="afterEffect">
                                  <p:stCondLst>
                                    <p:cond delay="500"/>
                                  </p:stCondLst>
                                  <p:childTnLst>
                                    <p:set>
                                      <p:cBhvr>
                                        <p:cTn id="16" dur="1" fill="hold">
                                          <p:stCondLst>
                                            <p:cond delay="0"/>
                                          </p:stCondLst>
                                        </p:cTn>
                                        <p:tgtEl>
                                          <p:spTgt spid="8202"/>
                                        </p:tgtEl>
                                        <p:attrNameLst>
                                          <p:attrName>style.visibility</p:attrName>
                                        </p:attrNameLst>
                                      </p:cBhvr>
                                      <p:to>
                                        <p:strVal val="visible"/>
                                      </p:to>
                                    </p:set>
                                    <p:anim calcmode="lin" valueType="num">
                                      <p:cBhvr additive="base">
                                        <p:cTn id="17" dur="500" fill="hold"/>
                                        <p:tgtEl>
                                          <p:spTgt spid="8202"/>
                                        </p:tgtEl>
                                        <p:attrNameLst>
                                          <p:attrName>ppt_x</p:attrName>
                                        </p:attrNameLst>
                                      </p:cBhvr>
                                      <p:tavLst>
                                        <p:tav tm="0">
                                          <p:val>
                                            <p:strVal val="#ppt_x"/>
                                          </p:val>
                                        </p:tav>
                                        <p:tav tm="100000">
                                          <p:val>
                                            <p:strVal val="#ppt_x"/>
                                          </p:val>
                                        </p:tav>
                                      </p:tavLst>
                                    </p:anim>
                                    <p:anim calcmode="lin" valueType="num">
                                      <p:cBhvr additive="base">
                                        <p:cTn id="18" dur="500" fill="hold"/>
                                        <p:tgtEl>
                                          <p:spTgt spid="8202"/>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500"/>
                                  </p:stCondLst>
                                  <p:childTnLst>
                                    <p:set>
                                      <p:cBhvr>
                                        <p:cTn id="21" dur="1" fill="hold">
                                          <p:stCondLst>
                                            <p:cond delay="0"/>
                                          </p:stCondLst>
                                        </p:cTn>
                                        <p:tgtEl>
                                          <p:spTgt spid="8197"/>
                                        </p:tgtEl>
                                        <p:attrNameLst>
                                          <p:attrName>style.visibility</p:attrName>
                                        </p:attrNameLst>
                                      </p:cBhvr>
                                      <p:to>
                                        <p:strVal val="visible"/>
                                      </p:to>
                                    </p:set>
                                    <p:anim calcmode="lin" valueType="num">
                                      <p:cBhvr additive="base">
                                        <p:cTn id="22" dur="1000" fill="hold"/>
                                        <p:tgtEl>
                                          <p:spTgt spid="8197"/>
                                        </p:tgtEl>
                                        <p:attrNameLst>
                                          <p:attrName>ppt_x</p:attrName>
                                        </p:attrNameLst>
                                      </p:cBhvr>
                                      <p:tavLst>
                                        <p:tav tm="0">
                                          <p:val>
                                            <p:strVal val="1+#ppt_w/2"/>
                                          </p:val>
                                        </p:tav>
                                        <p:tav tm="100000">
                                          <p:val>
                                            <p:strVal val="#ppt_x"/>
                                          </p:val>
                                        </p:tav>
                                      </p:tavLst>
                                    </p:anim>
                                    <p:anim calcmode="lin" valueType="num">
                                      <p:cBhvr additive="base">
                                        <p:cTn id="23" dur="1000" fill="hold"/>
                                        <p:tgtEl>
                                          <p:spTgt spid="8197"/>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500"/>
                                  </p:stCondLst>
                                  <p:childTnLst>
                                    <p:set>
                                      <p:cBhvr>
                                        <p:cTn id="26" dur="1" fill="hold">
                                          <p:stCondLst>
                                            <p:cond delay="0"/>
                                          </p:stCondLst>
                                        </p:cTn>
                                        <p:tgtEl>
                                          <p:spTgt spid="8198"/>
                                        </p:tgtEl>
                                        <p:attrNameLst>
                                          <p:attrName>style.visibility</p:attrName>
                                        </p:attrNameLst>
                                      </p:cBhvr>
                                      <p:to>
                                        <p:strVal val="visible"/>
                                      </p:to>
                                    </p:set>
                                    <p:anim calcmode="lin" valueType="num">
                                      <p:cBhvr additive="base">
                                        <p:cTn id="27" dur="1000" fill="hold"/>
                                        <p:tgtEl>
                                          <p:spTgt spid="8198"/>
                                        </p:tgtEl>
                                        <p:attrNameLst>
                                          <p:attrName>ppt_x</p:attrName>
                                        </p:attrNameLst>
                                      </p:cBhvr>
                                      <p:tavLst>
                                        <p:tav tm="0">
                                          <p:val>
                                            <p:strVal val="1+#ppt_w/2"/>
                                          </p:val>
                                        </p:tav>
                                        <p:tav tm="100000">
                                          <p:val>
                                            <p:strVal val="#ppt_x"/>
                                          </p:val>
                                        </p:tav>
                                      </p:tavLst>
                                    </p:anim>
                                    <p:anim calcmode="lin" valueType="num">
                                      <p:cBhvr additive="base">
                                        <p:cTn id="28" dur="1000" fill="hold"/>
                                        <p:tgtEl>
                                          <p:spTgt spid="8198"/>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500"/>
                                  </p:stCondLst>
                                  <p:childTnLst>
                                    <p:set>
                                      <p:cBhvr>
                                        <p:cTn id="31" dur="1" fill="hold">
                                          <p:stCondLst>
                                            <p:cond delay="0"/>
                                          </p:stCondLst>
                                        </p:cTn>
                                        <p:tgtEl>
                                          <p:spTgt spid="8200"/>
                                        </p:tgtEl>
                                        <p:attrNameLst>
                                          <p:attrName>style.visibility</p:attrName>
                                        </p:attrNameLst>
                                      </p:cBhvr>
                                      <p:to>
                                        <p:strVal val="visible"/>
                                      </p:to>
                                    </p:set>
                                    <p:anim calcmode="lin" valueType="num">
                                      <p:cBhvr additive="base">
                                        <p:cTn id="32" dur="1000" fill="hold"/>
                                        <p:tgtEl>
                                          <p:spTgt spid="8200"/>
                                        </p:tgtEl>
                                        <p:attrNameLst>
                                          <p:attrName>ppt_x</p:attrName>
                                        </p:attrNameLst>
                                      </p:cBhvr>
                                      <p:tavLst>
                                        <p:tav tm="0">
                                          <p:val>
                                            <p:strVal val="1+#ppt_w/2"/>
                                          </p:val>
                                        </p:tav>
                                        <p:tav tm="100000">
                                          <p:val>
                                            <p:strVal val="#ppt_x"/>
                                          </p:val>
                                        </p:tav>
                                      </p:tavLst>
                                    </p:anim>
                                    <p:anim calcmode="lin" valueType="num">
                                      <p:cBhvr additive="base">
                                        <p:cTn id="33" dur="1000" fill="hold"/>
                                        <p:tgtEl>
                                          <p:spTgt spid="8200"/>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8" fill="hold" nodeType="afterEffect">
                                  <p:stCondLst>
                                    <p:cond delay="50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1000" fill="hold"/>
                                        <p:tgtEl>
                                          <p:spTgt spid="8199"/>
                                        </p:tgtEl>
                                        <p:attrNameLst>
                                          <p:attrName>ppt_x</p:attrName>
                                        </p:attrNameLst>
                                      </p:cBhvr>
                                      <p:tavLst>
                                        <p:tav tm="0">
                                          <p:val>
                                            <p:strVal val="0-#ppt_w/2"/>
                                          </p:val>
                                        </p:tav>
                                        <p:tav tm="100000">
                                          <p:val>
                                            <p:strVal val="#ppt_x"/>
                                          </p:val>
                                        </p:tav>
                                      </p:tavLst>
                                    </p:anim>
                                    <p:anim calcmode="lin" valueType="num">
                                      <p:cBhvr additive="base">
                                        <p:cTn id="38" dur="1000" fill="hold"/>
                                        <p:tgtEl>
                                          <p:spTgt spid="8199"/>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8" fill="hold" nodeType="afterEffect">
                                  <p:stCondLst>
                                    <p:cond delay="500"/>
                                  </p:stCondLst>
                                  <p:childTnLst>
                                    <p:set>
                                      <p:cBhvr>
                                        <p:cTn id="41" dur="1" fill="hold">
                                          <p:stCondLst>
                                            <p:cond delay="0"/>
                                          </p:stCondLst>
                                        </p:cTn>
                                        <p:tgtEl>
                                          <p:spTgt spid="8201"/>
                                        </p:tgtEl>
                                        <p:attrNameLst>
                                          <p:attrName>style.visibility</p:attrName>
                                        </p:attrNameLst>
                                      </p:cBhvr>
                                      <p:to>
                                        <p:strVal val="visible"/>
                                      </p:to>
                                    </p:set>
                                    <p:anim calcmode="lin" valueType="num">
                                      <p:cBhvr additive="base">
                                        <p:cTn id="42" dur="500" fill="hold"/>
                                        <p:tgtEl>
                                          <p:spTgt spid="8201"/>
                                        </p:tgtEl>
                                        <p:attrNameLst>
                                          <p:attrName>ppt_x</p:attrName>
                                        </p:attrNameLst>
                                      </p:cBhvr>
                                      <p:tavLst>
                                        <p:tav tm="0">
                                          <p:val>
                                            <p:strVal val="0-#ppt_w/2"/>
                                          </p:val>
                                        </p:tav>
                                        <p:tav tm="100000">
                                          <p:val>
                                            <p:strVal val="#ppt_x"/>
                                          </p:val>
                                        </p:tav>
                                      </p:tavLst>
                                    </p:anim>
                                    <p:anim calcmode="lin" valueType="num">
                                      <p:cBhvr additive="base">
                                        <p:cTn id="43" dur="500" fill="hold"/>
                                        <p:tgtEl>
                                          <p:spTgt spid="8201"/>
                                        </p:tgtEl>
                                        <p:attrNameLst>
                                          <p:attrName>ppt_y</p:attrName>
                                        </p:attrNameLst>
                                      </p:cBhvr>
                                      <p:tavLst>
                                        <p:tav tm="0">
                                          <p:val>
                                            <p:strVal val="#ppt_y"/>
                                          </p:val>
                                        </p:tav>
                                        <p:tav tm="100000">
                                          <p:val>
                                            <p:strVal val="#ppt_y"/>
                                          </p:val>
                                        </p:tav>
                                      </p:tavLst>
                                    </p:anim>
                                  </p:childTnLst>
                                </p:cTn>
                              </p:par>
                            </p:childTnLst>
                          </p:cTn>
                        </p:par>
                        <p:par>
                          <p:cTn id="44" fill="hold">
                            <p:stCondLst>
                              <p:cond delay="11500"/>
                            </p:stCondLst>
                            <p:childTnLst>
                              <p:par>
                                <p:cTn id="45" presetID="2" presetClass="entr" presetSubtype="8" fill="hold" nodeType="afterEffect">
                                  <p:stCondLst>
                                    <p:cond delay="500"/>
                                  </p:stCondLst>
                                  <p:childTnLst>
                                    <p:set>
                                      <p:cBhvr>
                                        <p:cTn id="46" dur="1" fill="hold">
                                          <p:stCondLst>
                                            <p:cond delay="0"/>
                                          </p:stCondLst>
                                        </p:cTn>
                                        <p:tgtEl>
                                          <p:spTgt spid="8195"/>
                                        </p:tgtEl>
                                        <p:attrNameLst>
                                          <p:attrName>style.visibility</p:attrName>
                                        </p:attrNameLst>
                                      </p:cBhvr>
                                      <p:to>
                                        <p:strVal val="visible"/>
                                      </p:to>
                                    </p:set>
                                    <p:anim calcmode="lin" valueType="num">
                                      <p:cBhvr additive="base">
                                        <p:cTn id="47" dur="1000" fill="hold"/>
                                        <p:tgtEl>
                                          <p:spTgt spid="8195"/>
                                        </p:tgtEl>
                                        <p:attrNameLst>
                                          <p:attrName>ppt_x</p:attrName>
                                        </p:attrNameLst>
                                      </p:cBhvr>
                                      <p:tavLst>
                                        <p:tav tm="0">
                                          <p:val>
                                            <p:strVal val="0-#ppt_w/2"/>
                                          </p:val>
                                        </p:tav>
                                        <p:tav tm="100000">
                                          <p:val>
                                            <p:strVal val="#ppt_x"/>
                                          </p:val>
                                        </p:tav>
                                      </p:tavLst>
                                    </p:anim>
                                    <p:anim calcmode="lin" valueType="num">
                                      <p:cBhvr additive="base">
                                        <p:cTn id="48" dur="10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588"/>
            <a:ext cx="7369175" cy="836612"/>
          </a:xfrm>
        </p:spPr>
        <p:txBody>
          <a:bodyPr/>
          <a:lstStyle/>
          <a:p>
            <a:r>
              <a:rPr lang="sk-SK" dirty="0"/>
              <a:t>Výber konferenčných zborníkov</a:t>
            </a:r>
            <a:endParaRPr lang="en-US" dirty="0"/>
          </a:p>
        </p:txBody>
      </p:sp>
      <p:sp>
        <p:nvSpPr>
          <p:cNvPr id="5"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8"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9"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15" name="TextBox 21"/>
          <p:cNvSpPr txBox="1">
            <a:spLocks noChangeArrowheads="1"/>
          </p:cNvSpPr>
          <p:nvPr/>
        </p:nvSpPr>
        <p:spPr bwMode="auto">
          <a:xfrm>
            <a:off x="914400" y="2541588"/>
            <a:ext cx="1809750" cy="2308324"/>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a:t> Dochviľnosť</a:t>
            </a:r>
            <a:endParaRPr lang="en-US" sz="1600" dirty="0"/>
          </a:p>
          <a:p>
            <a:pPr algn="l">
              <a:spcBef>
                <a:spcPct val="50000"/>
              </a:spcBef>
              <a:buFont typeface="Arial" charset="0"/>
              <a:buChar char="•"/>
            </a:pPr>
            <a:r>
              <a:rPr lang="cs-CZ" sz="1600" dirty="0"/>
              <a:t> Medzinárodné editorské zvyklosti: popisné názvy, referencie, abstrakt, kľúčové slová</a:t>
            </a:r>
            <a:endParaRPr lang="en-US" sz="1600" dirty="0"/>
          </a:p>
          <a:p>
            <a:pPr algn="l">
              <a:spcBef>
                <a:spcPct val="50000"/>
              </a:spcBef>
              <a:buFont typeface="Arial" charset="0"/>
              <a:buChar char="•"/>
            </a:pPr>
            <a:r>
              <a:rPr lang="cs-CZ" sz="1600" dirty="0"/>
              <a:t> Recenzované</a:t>
            </a:r>
            <a:endParaRPr lang="en-US" sz="1600" dirty="0"/>
          </a:p>
        </p:txBody>
      </p:sp>
      <p:sp>
        <p:nvSpPr>
          <p:cNvPr id="16" name="TextBox 23"/>
          <p:cNvSpPr txBox="1">
            <a:spLocks noChangeArrowheads="1"/>
          </p:cNvSpPr>
          <p:nvPr/>
        </p:nvSpPr>
        <p:spPr bwMode="auto">
          <a:xfrm>
            <a:off x="2743200" y="2522538"/>
            <a:ext cx="2057400" cy="3539430"/>
          </a:xfrm>
          <a:prstGeom prst="rect">
            <a:avLst/>
          </a:prstGeom>
          <a:noFill/>
          <a:ln w="9525">
            <a:noFill/>
            <a:miter lim="800000"/>
            <a:headEnd/>
            <a:tailEnd/>
          </a:ln>
        </p:spPr>
        <p:txBody>
          <a:bodyPr wrap="square">
            <a:spAutoFit/>
          </a:bodyPr>
          <a:lstStyle/>
          <a:p>
            <a:pPr algn="l">
              <a:spcBef>
                <a:spcPct val="50000"/>
              </a:spcBef>
              <a:buFont typeface="Arial" charset="0"/>
              <a:buChar char="•"/>
            </a:pPr>
            <a:r>
              <a:rPr lang="cs-CZ" sz="1600" dirty="0"/>
              <a:t> Kvalita prezentovaného výskumu </a:t>
            </a:r>
            <a:endParaRPr lang="en-US" sz="1600" dirty="0"/>
          </a:p>
          <a:p>
            <a:pPr algn="l">
              <a:spcBef>
                <a:spcPct val="50000"/>
              </a:spcBef>
              <a:buFont typeface="Arial" charset="0"/>
              <a:buChar char="•"/>
            </a:pPr>
            <a:r>
              <a:rPr lang="cs-CZ" sz="1600" dirty="0"/>
              <a:t> Obogatí táto téma WOS, obor, región?</a:t>
            </a:r>
          </a:p>
          <a:p>
            <a:pPr algn="l">
              <a:spcBef>
                <a:spcPct val="50000"/>
              </a:spcBef>
              <a:buFont typeface="Arial" charset="0"/>
              <a:buChar char="•"/>
            </a:pPr>
            <a:r>
              <a:rPr lang="cs-CZ" sz="1600" b="1" dirty="0"/>
              <a:t> </a:t>
            </a:r>
            <a:r>
              <a:rPr lang="en-US" sz="1600" dirty="0"/>
              <a:t>Thomson Reuters </a:t>
            </a:r>
            <a:r>
              <a:rPr lang="cs-CZ" sz="1600" dirty="0"/>
              <a:t>uprednostňuje </a:t>
            </a:r>
            <a:r>
              <a:rPr lang="sk-SK" sz="1600" dirty="0"/>
              <a:t>opakujúce sa konferencie sponzorované prestižnými vedeckými spoločnosťami</a:t>
            </a:r>
            <a:r>
              <a:rPr lang="en-US" sz="1600" dirty="0"/>
              <a:t>.</a:t>
            </a:r>
          </a:p>
        </p:txBody>
      </p:sp>
      <p:sp>
        <p:nvSpPr>
          <p:cNvPr id="17" name="TextBox 24"/>
          <p:cNvSpPr txBox="1">
            <a:spLocks noChangeArrowheads="1"/>
          </p:cNvSpPr>
          <p:nvPr/>
        </p:nvSpPr>
        <p:spPr bwMode="auto">
          <a:xfrm>
            <a:off x="4572000" y="2514600"/>
            <a:ext cx="1838325" cy="1446550"/>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a:t> Science: max 4 roky dozadu</a:t>
            </a:r>
          </a:p>
          <a:p>
            <a:pPr algn="l">
              <a:spcBef>
                <a:spcPct val="50000"/>
              </a:spcBef>
              <a:buFont typeface="Arial" charset="0"/>
              <a:buChar char="•"/>
            </a:pPr>
            <a:r>
              <a:rPr lang="cs-CZ" sz="1600" dirty="0"/>
              <a:t> Social Science &amp; Humanities: ak ide a prvé vydanie </a:t>
            </a:r>
            <a:endParaRPr lang="en-US" sz="1600" dirty="0"/>
          </a:p>
        </p:txBody>
      </p:sp>
      <p:sp>
        <p:nvSpPr>
          <p:cNvPr id="18" name="TextBox 25"/>
          <p:cNvSpPr txBox="1">
            <a:spLocks noChangeArrowheads="1"/>
          </p:cNvSpPr>
          <p:nvPr/>
        </p:nvSpPr>
        <p:spPr bwMode="auto">
          <a:xfrm>
            <a:off x="6477000" y="2514600"/>
            <a:ext cx="1798638" cy="1815882"/>
          </a:xfrm>
          <a:prstGeom prst="rect">
            <a:avLst/>
          </a:prstGeom>
          <a:noFill/>
          <a:ln w="9525">
            <a:noFill/>
            <a:miter lim="800000"/>
            <a:headEnd/>
            <a:tailEnd/>
          </a:ln>
        </p:spPr>
        <p:txBody>
          <a:bodyPr>
            <a:spAutoFit/>
          </a:bodyPr>
          <a:lstStyle/>
          <a:p>
            <a:pPr algn="l">
              <a:spcBef>
                <a:spcPct val="50000"/>
              </a:spcBef>
              <a:buFont typeface="Arial" pitchFamily="34" charset="0"/>
              <a:buChar char="•"/>
            </a:pPr>
            <a:r>
              <a:rPr lang="sk-SK" sz="1600" dirty="0"/>
              <a:t> Špecifikovaný názov a miesto konferencie</a:t>
            </a:r>
          </a:p>
          <a:p>
            <a:pPr algn="l">
              <a:spcBef>
                <a:spcPct val="50000"/>
              </a:spcBef>
              <a:buFont typeface="Arial" pitchFamily="34" charset="0"/>
              <a:buChar char="•"/>
            </a:pPr>
            <a:r>
              <a:rPr lang="sk-SK" sz="1600" dirty="0"/>
              <a:t> Obsahuje plný text</a:t>
            </a:r>
            <a:endParaRPr lang="en-US" sz="1600" dirty="0"/>
          </a:p>
          <a:p>
            <a:pPr algn="l">
              <a:spcBef>
                <a:spcPct val="50000"/>
              </a:spcBef>
            </a:pPr>
            <a:endParaRPr lang="en-US" sz="1600" dirty="0"/>
          </a:p>
        </p:txBody>
      </p:sp>
      <p:sp>
        <p:nvSpPr>
          <p:cNvPr id="20" name="Flowchart: Stored Data 1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1" name="Rectangle 20"/>
          <p:cNvSpPr/>
          <p:nvPr/>
        </p:nvSpPr>
        <p:spPr>
          <a:xfrm>
            <a:off x="1143000" y="1600200"/>
            <a:ext cx="1600200" cy="707886"/>
          </a:xfrm>
          <a:prstGeom prst="rect">
            <a:avLst/>
          </a:prstGeom>
        </p:spPr>
        <p:txBody>
          <a:bodyPr wrap="square">
            <a:spAutoFit/>
          </a:bodyPr>
          <a:lstStyle/>
          <a:p>
            <a:pPr algn="ctr" eaLnBrk="1" hangingPunct="1"/>
            <a:r>
              <a:rPr lang="sk-SK" sz="2000" b="1" dirty="0"/>
              <a:t>Publikačné standardy</a:t>
            </a:r>
            <a:endParaRPr lang="en-US" sz="2000" b="1" dirty="0"/>
          </a:p>
        </p:txBody>
      </p:sp>
      <p:sp>
        <p:nvSpPr>
          <p:cNvPr id="22" name="Flowchart: Stored Data 2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3" name="Flowchart: Stored Data 2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4" name="Flowchart: Stored Data 2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5" name="Rectangle 24"/>
          <p:cNvSpPr/>
          <p:nvPr/>
        </p:nvSpPr>
        <p:spPr>
          <a:xfrm>
            <a:off x="6781800" y="1600200"/>
            <a:ext cx="1828800" cy="707886"/>
          </a:xfrm>
          <a:prstGeom prst="rect">
            <a:avLst/>
          </a:prstGeom>
        </p:spPr>
        <p:txBody>
          <a:bodyPr wrap="square">
            <a:spAutoFit/>
          </a:bodyPr>
          <a:lstStyle/>
          <a:p>
            <a:pPr algn="ctr" eaLnBrk="1" hangingPunct="1"/>
            <a:r>
              <a:rPr lang="sk-SK" sz="2000" b="1" dirty="0"/>
              <a:t>Názov konferencie </a:t>
            </a:r>
            <a:endParaRPr lang="en-US" sz="2000" b="1" dirty="0"/>
          </a:p>
        </p:txBody>
      </p:sp>
      <p:sp>
        <p:nvSpPr>
          <p:cNvPr id="26" name="Rectangle 25"/>
          <p:cNvSpPr/>
          <p:nvPr/>
        </p:nvSpPr>
        <p:spPr>
          <a:xfrm>
            <a:off x="3048000" y="1752600"/>
            <a:ext cx="1600200" cy="400110"/>
          </a:xfrm>
          <a:prstGeom prst="rect">
            <a:avLst/>
          </a:prstGeom>
        </p:spPr>
        <p:txBody>
          <a:bodyPr wrap="square">
            <a:spAutoFit/>
          </a:bodyPr>
          <a:lstStyle/>
          <a:p>
            <a:pPr algn="ctr" eaLnBrk="1" hangingPunct="1"/>
            <a:r>
              <a:rPr lang="sk-SK" sz="2000" b="1" dirty="0"/>
              <a:t>Obsah</a:t>
            </a:r>
            <a:endParaRPr lang="en-US" sz="2000" b="1" dirty="0"/>
          </a:p>
        </p:txBody>
      </p:sp>
      <p:sp>
        <p:nvSpPr>
          <p:cNvPr id="27" name="Rectangle 26"/>
          <p:cNvSpPr/>
          <p:nvPr/>
        </p:nvSpPr>
        <p:spPr>
          <a:xfrm>
            <a:off x="4876800" y="1600200"/>
            <a:ext cx="1828800" cy="707886"/>
          </a:xfrm>
          <a:prstGeom prst="rect">
            <a:avLst/>
          </a:prstGeom>
        </p:spPr>
        <p:txBody>
          <a:bodyPr wrap="square">
            <a:spAutoFit/>
          </a:bodyPr>
          <a:lstStyle/>
          <a:p>
            <a:pPr algn="ctr" eaLnBrk="1" hangingPunct="1"/>
            <a:r>
              <a:rPr lang="sk-SK" sz="2000" b="1" dirty="0"/>
              <a:t>Datum konference</a:t>
            </a:r>
            <a:endParaRPr lang="en-US" sz="2000" b="1" dirty="0"/>
          </a:p>
        </p:txBody>
      </p:sp>
      <p:sp>
        <p:nvSpPr>
          <p:cNvPr id="19" name="Rectangle 18"/>
          <p:cNvSpPr/>
          <p:nvPr/>
        </p:nvSpPr>
        <p:spPr>
          <a:xfrm>
            <a:off x="762000" y="6096000"/>
            <a:ext cx="7848600" cy="276999"/>
          </a:xfrm>
          <a:prstGeom prst="rect">
            <a:avLst/>
          </a:prstGeom>
        </p:spPr>
        <p:txBody>
          <a:bodyPr wrap="square">
            <a:spAutoFit/>
          </a:bodyPr>
          <a:lstStyle/>
          <a:p>
            <a:pPr algn="l" eaLnBrk="1" hangingPunct="1">
              <a:spcBef>
                <a:spcPts val="0"/>
              </a:spcBef>
              <a:buNone/>
            </a:pPr>
            <a:r>
              <a:rPr lang="hu-HU" sz="1200" dirty="0"/>
              <a:t>Zborníky: </a:t>
            </a:r>
            <a:r>
              <a:rPr lang="hu-HU" sz="1200" dirty="0">
                <a:hlinkClick r:id="rId2"/>
              </a:rPr>
              <a:t>http://wokinfo.com/products_tools/multidisciplinary/webofscience/cpci/cpciessay/</a:t>
            </a:r>
            <a:endParaRPr lang="hu-HU" sz="1200" dirty="0"/>
          </a:p>
        </p:txBody>
      </p:sp>
      <p:sp>
        <p:nvSpPr>
          <p:cNvPr id="28" name="Rounded Rectangle 27"/>
          <p:cNvSpPr/>
          <p:nvPr/>
        </p:nvSpPr>
        <p:spPr>
          <a:xfrm>
            <a:off x="5334000" y="5105400"/>
            <a:ext cx="3276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Maximálne 12 000 nových zborníkov za rok!</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588"/>
            <a:ext cx="7369175" cy="836612"/>
          </a:xfrm>
        </p:spPr>
        <p:txBody>
          <a:bodyPr/>
          <a:lstStyle/>
          <a:p>
            <a:r>
              <a:rPr lang="sk-SK" dirty="0"/>
              <a:t>Výber časopisov</a:t>
            </a:r>
            <a:endParaRPr lang="en-US" dirty="0"/>
          </a:p>
        </p:txBody>
      </p:sp>
      <p:sp>
        <p:nvSpPr>
          <p:cNvPr id="5"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8"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9"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15" name="TextBox 21"/>
          <p:cNvSpPr txBox="1">
            <a:spLocks noChangeArrowheads="1"/>
          </p:cNvSpPr>
          <p:nvPr/>
        </p:nvSpPr>
        <p:spPr bwMode="auto">
          <a:xfrm>
            <a:off x="838200" y="2541588"/>
            <a:ext cx="1809750" cy="4031873"/>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a:t> Vydávanie pravidelne a včas</a:t>
            </a:r>
            <a:endParaRPr lang="en-US" sz="1600" dirty="0"/>
          </a:p>
          <a:p>
            <a:pPr>
              <a:spcBef>
                <a:spcPct val="50000"/>
              </a:spcBef>
              <a:buFont typeface="Arial" charset="0"/>
              <a:buChar char="•"/>
            </a:pPr>
            <a:r>
              <a:rPr lang="cs-CZ" sz="1600" dirty="0"/>
              <a:t> Medzinárodné editor</a:t>
            </a:r>
            <a:r>
              <a:rPr lang="en-GB" sz="1600" dirty="0" err="1"/>
              <a:t>sk</a:t>
            </a:r>
            <a:r>
              <a:rPr lang="cs-CZ" sz="1600" dirty="0"/>
              <a:t>é zvyklosti</a:t>
            </a:r>
            <a:endParaRPr lang="en-US" sz="1600" dirty="0"/>
          </a:p>
          <a:p>
            <a:pPr>
              <a:spcBef>
                <a:spcPct val="50000"/>
              </a:spcBef>
              <a:buFont typeface="Arial" charset="0"/>
              <a:buChar char="•"/>
            </a:pPr>
            <a:r>
              <a:rPr lang="sk-SK" sz="1600" dirty="0"/>
              <a:t> Anglick</a:t>
            </a:r>
            <a:r>
              <a:rPr lang="cs-CZ" sz="1600" dirty="0"/>
              <a:t>á bibliografia (aleaspoň latinské písmená)</a:t>
            </a:r>
            <a:endParaRPr lang="en-US" sz="1600" dirty="0"/>
          </a:p>
          <a:p>
            <a:pPr>
              <a:spcBef>
                <a:spcPct val="50000"/>
              </a:spcBef>
              <a:buFont typeface="Arial" charset="0"/>
              <a:buChar char="•"/>
            </a:pPr>
            <a:r>
              <a:rPr lang="cs-CZ" sz="1600" dirty="0"/>
              <a:t> Recenzované</a:t>
            </a:r>
          </a:p>
          <a:p>
            <a:pPr>
              <a:spcBef>
                <a:spcPct val="50000"/>
              </a:spcBef>
              <a:buFont typeface="Arial" charset="0"/>
              <a:buChar char="•"/>
            </a:pPr>
            <a:r>
              <a:rPr lang="cs-CZ" sz="1600" dirty="0"/>
              <a:t> Ďalšie informácie (granty, DOI, apod.)</a:t>
            </a:r>
            <a:endParaRPr lang="en-US" sz="1600" dirty="0"/>
          </a:p>
        </p:txBody>
      </p:sp>
      <p:sp>
        <p:nvSpPr>
          <p:cNvPr id="16" name="TextBox 23"/>
          <p:cNvSpPr txBox="1">
            <a:spLocks noChangeArrowheads="1"/>
          </p:cNvSpPr>
          <p:nvPr/>
        </p:nvSpPr>
        <p:spPr bwMode="auto">
          <a:xfrm>
            <a:off x="2667000" y="2522538"/>
            <a:ext cx="1770063" cy="3662541"/>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a:t> Obohatí tento časopis WoS</a:t>
            </a:r>
            <a:r>
              <a:rPr lang="en-GB" sz="1600" dirty="0"/>
              <a:t> s</a:t>
            </a:r>
            <a:r>
              <a:rPr lang="cs-CZ" sz="1600" dirty="0"/>
              <a:t> novým obsahom? </a:t>
            </a:r>
            <a:endParaRPr lang="en-US" sz="1600" dirty="0"/>
          </a:p>
          <a:p>
            <a:pPr>
              <a:spcBef>
                <a:spcPct val="50000"/>
              </a:spcBef>
              <a:buFont typeface="Arial" charset="0"/>
              <a:buChar char="•"/>
            </a:pPr>
            <a:r>
              <a:rPr lang="cs-CZ" sz="1600" dirty="0"/>
              <a:t> Je a ako</a:t>
            </a:r>
            <a:r>
              <a:rPr lang="en-GB" sz="1600" dirty="0"/>
              <a:t> je</a:t>
            </a:r>
            <a:r>
              <a:rPr lang="cs-CZ" sz="1600" dirty="0"/>
              <a:t> táto téma zastúpená vo WOS? </a:t>
            </a:r>
            <a:endParaRPr lang="en-US" sz="1600" dirty="0"/>
          </a:p>
          <a:p>
            <a:pPr>
              <a:spcBef>
                <a:spcPct val="50000"/>
              </a:spcBef>
              <a:buFont typeface="Arial" charset="0"/>
              <a:buChar char="•"/>
            </a:pPr>
            <a:r>
              <a:rPr lang="cs-CZ" sz="1600" dirty="0"/>
              <a:t> Porovnávanie časopisu s časopismi vo WOS, ktoré </a:t>
            </a:r>
            <a:r>
              <a:rPr lang="en-GB" sz="1600" dirty="0"/>
              <a:t>s</a:t>
            </a:r>
            <a:r>
              <a:rPr lang="sk-SK" sz="1600" dirty="0"/>
              <a:t>ú v tom</a:t>
            </a:r>
            <a:r>
              <a:rPr lang="cs-CZ" sz="1600" dirty="0"/>
              <a:t> obore</a:t>
            </a:r>
            <a:r>
              <a:rPr lang="en-US" sz="1600" dirty="0"/>
              <a:t>.</a:t>
            </a:r>
            <a:endParaRPr lang="sk-SK" sz="1600" dirty="0"/>
          </a:p>
          <a:p>
            <a:pPr>
              <a:spcBef>
                <a:spcPct val="50000"/>
              </a:spcBef>
              <a:buFont typeface="Arial" charset="0"/>
              <a:buChar char="•"/>
            </a:pPr>
            <a:r>
              <a:rPr lang="sk-SK" sz="1600" dirty="0"/>
              <a:t> Kvalita obsahu</a:t>
            </a:r>
            <a:endParaRPr lang="en-US" sz="1600" dirty="0"/>
          </a:p>
        </p:txBody>
      </p:sp>
      <p:sp>
        <p:nvSpPr>
          <p:cNvPr id="17" name="TextBox 24"/>
          <p:cNvSpPr txBox="1">
            <a:spLocks noChangeArrowheads="1"/>
          </p:cNvSpPr>
          <p:nvPr/>
        </p:nvSpPr>
        <p:spPr bwMode="auto">
          <a:xfrm>
            <a:off x="4572000" y="2514600"/>
            <a:ext cx="1838325" cy="2923877"/>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a:t> Reprezentujú autori, editori a vedecká redakčná rada medziná-rodnú výskumnú komunitu?</a:t>
            </a:r>
          </a:p>
          <a:p>
            <a:pPr>
              <a:spcBef>
                <a:spcPct val="50000"/>
              </a:spcBef>
              <a:buFont typeface="Arial" charset="0"/>
              <a:buChar char="•"/>
            </a:pPr>
            <a:r>
              <a:rPr lang="cs-CZ" sz="1600" dirty="0"/>
              <a:t> Kto je cielovou skupinou, medzinárodní </a:t>
            </a:r>
            <a:r>
              <a:rPr lang="sk-SK" sz="1600" dirty="0"/>
              <a:t>čitatelia </a:t>
            </a:r>
            <a:r>
              <a:rPr lang="cs-CZ" sz="1600" dirty="0"/>
              <a:t>alebo lokálni</a:t>
            </a:r>
            <a:r>
              <a:rPr lang="en-US" sz="1600" dirty="0"/>
              <a:t>?</a:t>
            </a:r>
          </a:p>
        </p:txBody>
      </p:sp>
      <p:sp>
        <p:nvSpPr>
          <p:cNvPr id="18" name="TextBox 25"/>
          <p:cNvSpPr txBox="1">
            <a:spLocks noChangeArrowheads="1"/>
          </p:cNvSpPr>
          <p:nvPr/>
        </p:nvSpPr>
        <p:spPr bwMode="auto">
          <a:xfrm>
            <a:off x="6477000" y="2514600"/>
            <a:ext cx="1798638" cy="3539430"/>
          </a:xfrm>
          <a:prstGeom prst="rect">
            <a:avLst/>
          </a:prstGeom>
          <a:noFill/>
          <a:ln w="9525">
            <a:noFill/>
            <a:miter lim="800000"/>
            <a:headEnd/>
            <a:tailEnd/>
          </a:ln>
        </p:spPr>
        <p:txBody>
          <a:bodyPr>
            <a:spAutoFit/>
          </a:bodyPr>
          <a:lstStyle/>
          <a:p>
            <a:pPr>
              <a:spcBef>
                <a:spcPct val="50000"/>
              </a:spcBef>
            </a:pPr>
            <a:r>
              <a:rPr lang="cs-CZ" sz="1600" b="1" u="sng" dirty="0"/>
              <a:t>Nové časopisy</a:t>
            </a:r>
            <a:r>
              <a:rPr lang="en-US" sz="1600" dirty="0"/>
              <a:t>:</a:t>
            </a:r>
          </a:p>
          <a:p>
            <a:pPr>
              <a:spcBef>
                <a:spcPct val="50000"/>
              </a:spcBef>
              <a:buFont typeface="Arial" charset="0"/>
              <a:buChar char="•"/>
            </a:pPr>
            <a:r>
              <a:rPr lang="cs-CZ" sz="1600" dirty="0"/>
              <a:t> Citácie na predošlých prác autorov</a:t>
            </a:r>
            <a:r>
              <a:rPr lang="en-US" sz="1600" dirty="0"/>
              <a:t>, editor</a:t>
            </a:r>
            <a:r>
              <a:rPr lang="cs-CZ" sz="1600" dirty="0"/>
              <a:t>ov, recenzentov</a:t>
            </a:r>
            <a:r>
              <a:rPr lang="en-US" sz="1600" dirty="0"/>
              <a:t>.</a:t>
            </a:r>
          </a:p>
          <a:p>
            <a:pPr>
              <a:spcBef>
                <a:spcPct val="50000"/>
              </a:spcBef>
            </a:pPr>
            <a:r>
              <a:rPr lang="cs-CZ" sz="1600" b="1" u="sng" dirty="0"/>
              <a:t>Založené časopisy</a:t>
            </a:r>
            <a:r>
              <a:rPr lang="en-US" sz="1600" dirty="0"/>
              <a:t>:</a:t>
            </a:r>
          </a:p>
          <a:p>
            <a:pPr>
              <a:spcBef>
                <a:spcPct val="50000"/>
              </a:spcBef>
              <a:buFont typeface="Arial" charset="0"/>
              <a:buChar char="•"/>
            </a:pPr>
            <a:r>
              <a:rPr lang="cs-CZ" sz="1600" dirty="0"/>
              <a:t> </a:t>
            </a:r>
            <a:r>
              <a:rPr lang="en-US" sz="1600" dirty="0"/>
              <a:t>Impact Factor</a:t>
            </a:r>
            <a:endParaRPr lang="cs-CZ" sz="1600" dirty="0"/>
          </a:p>
          <a:p>
            <a:pPr>
              <a:spcBef>
                <a:spcPct val="50000"/>
              </a:spcBef>
              <a:buFont typeface="Arial" charset="0"/>
              <a:buChar char="•"/>
            </a:pPr>
            <a:r>
              <a:rPr lang="cs-CZ" sz="1600" dirty="0"/>
              <a:t> Citačné analýzy</a:t>
            </a:r>
            <a:endParaRPr lang="en-US" sz="1600" dirty="0"/>
          </a:p>
          <a:p>
            <a:pPr>
              <a:spcBef>
                <a:spcPct val="50000"/>
              </a:spcBef>
            </a:pPr>
            <a:r>
              <a:rPr lang="en-US" sz="1600" i="1" dirty="0"/>
              <a:t>.</a:t>
            </a:r>
          </a:p>
          <a:p>
            <a:pPr>
              <a:spcBef>
                <a:spcPct val="50000"/>
              </a:spcBef>
            </a:pPr>
            <a:endParaRPr lang="en-US" sz="1600" dirty="0"/>
          </a:p>
        </p:txBody>
      </p:sp>
      <p:sp>
        <p:nvSpPr>
          <p:cNvPr id="20" name="Flowchart: Stored Data 1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1" name="Rectangle 20"/>
          <p:cNvSpPr/>
          <p:nvPr/>
        </p:nvSpPr>
        <p:spPr>
          <a:xfrm>
            <a:off x="1143000" y="1600200"/>
            <a:ext cx="1600200" cy="707886"/>
          </a:xfrm>
          <a:prstGeom prst="rect">
            <a:avLst/>
          </a:prstGeom>
        </p:spPr>
        <p:txBody>
          <a:bodyPr wrap="square">
            <a:spAutoFit/>
          </a:bodyPr>
          <a:lstStyle/>
          <a:p>
            <a:pPr algn="ctr" eaLnBrk="1" hangingPunct="1"/>
            <a:r>
              <a:rPr lang="sk-SK" sz="2000" b="1" dirty="0"/>
              <a:t>Publikačné standardy</a:t>
            </a:r>
            <a:endParaRPr lang="en-US" sz="2000" b="1" dirty="0"/>
          </a:p>
        </p:txBody>
      </p:sp>
      <p:sp>
        <p:nvSpPr>
          <p:cNvPr id="22" name="Flowchart: Stored Data 2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3" name="Flowchart: Stored Data 2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4" name="Flowchart: Stored Data 2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a:p>
        </p:txBody>
      </p:sp>
      <p:sp>
        <p:nvSpPr>
          <p:cNvPr id="25" name="Rectangle 24"/>
          <p:cNvSpPr/>
          <p:nvPr/>
        </p:nvSpPr>
        <p:spPr>
          <a:xfrm>
            <a:off x="6781800" y="1600200"/>
            <a:ext cx="1600200" cy="707886"/>
          </a:xfrm>
          <a:prstGeom prst="rect">
            <a:avLst/>
          </a:prstGeom>
        </p:spPr>
        <p:txBody>
          <a:bodyPr wrap="square">
            <a:spAutoFit/>
          </a:bodyPr>
          <a:lstStyle/>
          <a:p>
            <a:pPr algn="ctr" eaLnBrk="1" hangingPunct="1"/>
            <a:r>
              <a:rPr lang="sk-SK" sz="2000" b="1" dirty="0"/>
              <a:t>Analýza citácii</a:t>
            </a:r>
            <a:endParaRPr lang="en-US" sz="2000" b="1" dirty="0"/>
          </a:p>
        </p:txBody>
      </p:sp>
      <p:sp>
        <p:nvSpPr>
          <p:cNvPr id="26" name="Rectangle 25"/>
          <p:cNvSpPr/>
          <p:nvPr/>
        </p:nvSpPr>
        <p:spPr>
          <a:xfrm>
            <a:off x="3048000" y="1752600"/>
            <a:ext cx="1600200" cy="400110"/>
          </a:xfrm>
          <a:prstGeom prst="rect">
            <a:avLst/>
          </a:prstGeom>
        </p:spPr>
        <p:txBody>
          <a:bodyPr wrap="square">
            <a:spAutoFit/>
          </a:bodyPr>
          <a:lstStyle/>
          <a:p>
            <a:pPr algn="ctr" eaLnBrk="1" hangingPunct="1"/>
            <a:r>
              <a:rPr lang="sk-SK" sz="2000" b="1" dirty="0"/>
              <a:t>Obsah</a:t>
            </a:r>
            <a:endParaRPr lang="en-US" sz="2000" b="1" dirty="0"/>
          </a:p>
        </p:txBody>
      </p:sp>
      <p:sp>
        <p:nvSpPr>
          <p:cNvPr id="27" name="Rectangle 26"/>
          <p:cNvSpPr/>
          <p:nvPr/>
        </p:nvSpPr>
        <p:spPr>
          <a:xfrm>
            <a:off x="4876800" y="1752600"/>
            <a:ext cx="1828800" cy="400110"/>
          </a:xfrm>
          <a:prstGeom prst="rect">
            <a:avLst/>
          </a:prstGeom>
        </p:spPr>
        <p:txBody>
          <a:bodyPr wrap="square">
            <a:spAutoFit/>
          </a:bodyPr>
          <a:lstStyle/>
          <a:p>
            <a:pPr algn="ctr" eaLnBrk="1" hangingPunct="1"/>
            <a:r>
              <a:rPr lang="sk-SK" sz="2000" b="1" dirty="0"/>
              <a:t>Rôznorodosť</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23528" y="2825080"/>
            <a:ext cx="8568952" cy="2404120"/>
          </a:xfrm>
        </p:spPr>
        <p:txBody>
          <a:bodyPr/>
          <a:lstStyle/>
          <a:p>
            <a:pPr algn="ctr" eaLnBrk="1" hangingPunct="1"/>
            <a:br>
              <a:rPr lang="pl-PL" sz="2800" dirty="0"/>
            </a:br>
            <a:br>
              <a:rPr lang="pl-PL" sz="2800" dirty="0"/>
            </a:br>
            <a:br>
              <a:rPr lang="pl-PL" sz="2800" dirty="0"/>
            </a:br>
            <a:br>
              <a:rPr lang="pl-PL" sz="2800" dirty="0"/>
            </a:br>
            <a:br>
              <a:rPr lang="pl-PL" sz="2800" dirty="0"/>
            </a:br>
            <a:br>
              <a:rPr lang="pl-PL" sz="2800" dirty="0"/>
            </a:br>
            <a:r>
              <a:rPr lang="cs-CZ" sz="2800" dirty="0"/>
              <a:t>Ďakujeme</a:t>
            </a:r>
            <a:br>
              <a:rPr lang="pl-PL" sz="2800" dirty="0"/>
            </a:br>
            <a:br>
              <a:rPr lang="pl-PL" sz="2800" i="1" dirty="0"/>
            </a:br>
            <a:br>
              <a:rPr lang="pl-PL" sz="2800" i="1" dirty="0"/>
            </a:br>
            <a:r>
              <a:rPr lang="pl-PL" sz="2800" i="1" dirty="0"/>
              <a:t> </a:t>
            </a:r>
            <a:endParaRPr lang="en-US" sz="2800" dirty="0"/>
          </a:p>
        </p:txBody>
      </p:sp>
      <p:sp>
        <p:nvSpPr>
          <p:cNvPr id="14338" name="Rectangle 3"/>
          <p:cNvSpPr>
            <a:spLocks noGrp="1" noChangeArrowheads="1"/>
          </p:cNvSpPr>
          <p:nvPr>
            <p:ph type="subTitle" idx="1"/>
          </p:nvPr>
        </p:nvSpPr>
        <p:spPr>
          <a:xfrm>
            <a:off x="361950" y="4149055"/>
            <a:ext cx="8382000" cy="1800225"/>
          </a:xfrm>
        </p:spPr>
        <p:txBody>
          <a:bodyPr/>
          <a:lstStyle/>
          <a:p>
            <a:pPr marL="0" indent="0" eaLnBrk="1" hangingPunct="1">
              <a:buFontTx/>
              <a:buNone/>
            </a:pPr>
            <a:endParaRPr lang="en-US" dirty="0"/>
          </a:p>
          <a:p>
            <a:pPr marL="0" indent="0" eaLnBrk="1" hangingPunct="1">
              <a:buFontTx/>
              <a:buNone/>
            </a:pPr>
            <a:endParaRPr lang="en-GB" dirty="0"/>
          </a:p>
          <a:p>
            <a:pPr marL="0" indent="0" eaLnBrk="1" hangingPunct="1">
              <a:buFontTx/>
              <a:buNone/>
            </a:pPr>
            <a:r>
              <a:rPr lang="en-GB" dirty="0" err="1"/>
              <a:t>Enik</a:t>
            </a:r>
            <a:r>
              <a:rPr lang="hu-HU" dirty="0"/>
              <a:t>ő Tóth Szász, </a:t>
            </a:r>
            <a:r>
              <a:rPr lang="pl-PL" dirty="0"/>
              <a:t> Customer Education Specialist</a:t>
            </a:r>
          </a:p>
          <a:p>
            <a:pPr marL="0" indent="0" eaLnBrk="1" hangingPunct="1">
              <a:buFontTx/>
              <a:buNone/>
            </a:pPr>
            <a:r>
              <a:rPr lang="pl-PL" dirty="0">
                <a:solidFill>
                  <a:srgbClr val="0070C0"/>
                </a:solidFill>
              </a:rPr>
              <a:t>eniko.szasz@thomsonreuters.com</a:t>
            </a:r>
          </a:p>
          <a:p>
            <a:pPr marL="0" indent="0" eaLnBrk="1" hangingPunct="1">
              <a:buFontTx/>
              <a:buNone/>
            </a:pPr>
            <a:endParaRPr lang="cs-CZ" dirty="0"/>
          </a:p>
          <a:p>
            <a:pPr marL="0" indent="0" eaLnBrk="1" hangingPunct="1">
              <a:buFontTx/>
              <a:buNone/>
            </a:pPr>
            <a:r>
              <a:rPr lang="cs-CZ" dirty="0"/>
              <a:t>David Horký, Country Manager</a:t>
            </a:r>
          </a:p>
          <a:p>
            <a:pPr marL="0" indent="0" eaLnBrk="1" hangingPunct="1">
              <a:buFontTx/>
              <a:buNone/>
            </a:pPr>
            <a:r>
              <a:rPr lang="en-US" dirty="0">
                <a:solidFill>
                  <a:srgbClr val="0070C0"/>
                </a:solidFill>
              </a:rPr>
              <a:t>d</a:t>
            </a:r>
            <a:r>
              <a:rPr lang="cs-CZ" dirty="0">
                <a:solidFill>
                  <a:srgbClr val="0070C0"/>
                </a:solidFill>
              </a:rPr>
              <a:t>avid</a:t>
            </a:r>
            <a:r>
              <a:rPr lang="en-US" dirty="0">
                <a:solidFill>
                  <a:srgbClr val="0070C0"/>
                </a:solidFill>
              </a:rPr>
              <a:t>.</a:t>
            </a:r>
            <a:r>
              <a:rPr lang="cs-CZ" dirty="0">
                <a:solidFill>
                  <a:srgbClr val="0070C0"/>
                </a:solidFill>
              </a:rPr>
              <a:t>hork</a:t>
            </a:r>
            <a:r>
              <a:rPr lang="en-US" dirty="0">
                <a:solidFill>
                  <a:srgbClr val="0070C0"/>
                </a:solidFill>
              </a:rPr>
              <a:t>y@thomsonreuters.com</a:t>
            </a:r>
          </a:p>
        </p:txBody>
      </p:sp>
      <p:pic>
        <p:nvPicPr>
          <p:cNvPr id="6" name="Picture 5" descr="42-16901779"/>
          <p:cNvPicPr>
            <a:picLocks noChangeAspect="1" noChangeArrowheads="1"/>
          </p:cNvPicPr>
          <p:nvPr/>
        </p:nvPicPr>
        <p:blipFill>
          <a:blip r:embed="rId3" cstate="print"/>
          <a:srcRect/>
          <a:stretch>
            <a:fillRect/>
          </a:stretch>
        </p:blipFill>
        <p:spPr bwMode="auto">
          <a:xfrm>
            <a:off x="236984" y="116632"/>
            <a:ext cx="8799512" cy="32349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pl-PL" dirty="0"/>
              <a:t>Pár slov o medzinárodnom aspekte</a:t>
            </a:r>
            <a:endParaRPr lang="en-US" dirty="0"/>
          </a:p>
        </p:txBody>
      </p:sp>
      <p:sp>
        <p:nvSpPr>
          <p:cNvPr id="41987" name="Slide Number Placeholder 3"/>
          <p:cNvSpPr>
            <a:spLocks noGrp="1"/>
          </p:cNvSpPr>
          <p:nvPr>
            <p:ph type="sldNum" sz="quarter" idx="4294967295"/>
          </p:nvPr>
        </p:nvSpPr>
        <p:spPr>
          <a:xfrm>
            <a:off x="8424863" y="6394450"/>
            <a:ext cx="457200" cy="231775"/>
          </a:xfrm>
          <a:prstGeom prst="rect">
            <a:avLst/>
          </a:prstGeom>
          <a:noFill/>
        </p:spPr>
        <p:txBody>
          <a:bodyPr/>
          <a:lstStyle/>
          <a:p>
            <a:fld id="{29685DA5-2E3D-4AFA-82E6-BB7CF966FBF3}" type="slidenum">
              <a:rPr lang="en-US" smtClean="0"/>
              <a:pPr/>
              <a:t>5</a:t>
            </a:fld>
            <a:endParaRPr lang="en-US" dirty="0"/>
          </a:p>
        </p:txBody>
      </p:sp>
      <p:graphicFrame>
        <p:nvGraphicFramePr>
          <p:cNvPr id="5" name="Diagram 4"/>
          <p:cNvGraphicFramePr/>
          <p:nvPr/>
        </p:nvGraphicFramePr>
        <p:xfrm>
          <a:off x="827584" y="1497856"/>
          <a:ext cx="7200800" cy="531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pl-PL" dirty="0"/>
              <a:t>Citačné analýzy</a:t>
            </a:r>
            <a:endParaRPr lang="en-US" dirty="0"/>
          </a:p>
        </p:txBody>
      </p:sp>
      <p:sp>
        <p:nvSpPr>
          <p:cNvPr id="44034" name="Content Placeholder 2"/>
          <p:cNvSpPr>
            <a:spLocks noGrp="1"/>
          </p:cNvSpPr>
          <p:nvPr>
            <p:ph idx="1"/>
          </p:nvPr>
        </p:nvSpPr>
        <p:spPr>
          <a:xfrm>
            <a:off x="850900" y="1528763"/>
            <a:ext cx="8078818" cy="4570412"/>
          </a:xfrm>
        </p:spPr>
        <p:txBody>
          <a:bodyPr/>
          <a:lstStyle/>
          <a:p>
            <a:r>
              <a:rPr lang="sk-SK" dirty="0"/>
              <a:t>Všetky citácie sú analyzované</a:t>
            </a:r>
            <a:endParaRPr lang="en-US" dirty="0"/>
          </a:p>
          <a:p>
            <a:pPr lvl="1">
              <a:buNone/>
            </a:pPr>
            <a:r>
              <a:rPr lang="pl-PL" dirty="0"/>
              <a:t>		- citácie z článkov indexovaných vo WOS  </a:t>
            </a:r>
            <a:endParaRPr lang="en-US" dirty="0"/>
          </a:p>
          <a:p>
            <a:pPr lvl="1">
              <a:buNone/>
            </a:pPr>
            <a:r>
              <a:rPr lang="pl-PL" dirty="0"/>
              <a:t>		- citácie z článkov neindexovaných vo WOS </a:t>
            </a:r>
            <a:endParaRPr lang="en-US" dirty="0"/>
          </a:p>
          <a:p>
            <a:r>
              <a:rPr lang="pl-PL" dirty="0"/>
              <a:t>Založené časopisy: priemerný počet citačných ohlasov, impact factor, immediacy index apod., sú počítané podľa dostupných dat  </a:t>
            </a:r>
            <a:endParaRPr lang="en-US" dirty="0"/>
          </a:p>
          <a:p>
            <a:r>
              <a:rPr lang="pl-PL" dirty="0"/>
              <a:t>Nové časopisy, citácie na ostatné publikácie autorov, editorov a recenzentov sú hodnotené  </a:t>
            </a:r>
            <a:endParaRPr lang="en-US" dirty="0"/>
          </a:p>
          <a:p>
            <a:endParaRPr lang="en-US" dirty="0"/>
          </a:p>
        </p:txBody>
      </p:sp>
      <p:sp>
        <p:nvSpPr>
          <p:cNvPr id="44035" name="Slide Number Placeholder 3"/>
          <p:cNvSpPr>
            <a:spLocks noGrp="1"/>
          </p:cNvSpPr>
          <p:nvPr>
            <p:ph type="sldNum" sz="quarter" idx="4294967295"/>
          </p:nvPr>
        </p:nvSpPr>
        <p:spPr>
          <a:xfrm>
            <a:off x="8424863" y="6394450"/>
            <a:ext cx="457200" cy="231775"/>
          </a:xfrm>
          <a:prstGeom prst="rect">
            <a:avLst/>
          </a:prstGeom>
          <a:noFill/>
        </p:spPr>
        <p:txBody>
          <a:bodyPr/>
          <a:lstStyle/>
          <a:p>
            <a:fld id="{A7D19D57-4603-4D2D-B254-82AD3D37EF6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pl-PL" dirty="0"/>
              <a:t>Pár slov o autocitáciach na úrovni časopisov</a:t>
            </a:r>
            <a:endParaRPr lang="en-US" dirty="0"/>
          </a:p>
        </p:txBody>
      </p:sp>
      <p:sp>
        <p:nvSpPr>
          <p:cNvPr id="46082" name="Content Placeholder 2"/>
          <p:cNvSpPr>
            <a:spLocks noGrp="1"/>
          </p:cNvSpPr>
          <p:nvPr>
            <p:ph idx="1"/>
          </p:nvPr>
        </p:nvSpPr>
        <p:spPr>
          <a:xfrm>
            <a:off x="850900" y="1528763"/>
            <a:ext cx="7935942" cy="4570412"/>
          </a:xfrm>
        </p:spPr>
        <p:txBody>
          <a:bodyPr/>
          <a:lstStyle/>
          <a:p>
            <a:r>
              <a:rPr lang="pl-PL" dirty="0"/>
              <a:t>Autocitácia je normálny a charakteristický jav    </a:t>
            </a:r>
            <a:endParaRPr lang="en-US" dirty="0"/>
          </a:p>
          <a:p>
            <a:pPr lvl="1"/>
            <a:r>
              <a:rPr lang="en-US" dirty="0"/>
              <a:t>80% </a:t>
            </a:r>
            <a:r>
              <a:rPr lang="sk-SK" dirty="0"/>
              <a:t>časopisov v</a:t>
            </a:r>
            <a:r>
              <a:rPr lang="pl-PL" dirty="0"/>
              <a:t> JCR Science Edition majú menej než </a:t>
            </a:r>
            <a:r>
              <a:rPr lang="en-US" dirty="0"/>
              <a:t>20%</a:t>
            </a:r>
            <a:r>
              <a:rPr lang="sk-SK" dirty="0"/>
              <a:t> autocitácie</a:t>
            </a:r>
            <a:endParaRPr lang="en-US" dirty="0"/>
          </a:p>
          <a:p>
            <a:r>
              <a:rPr lang="pl-PL" dirty="0"/>
              <a:t>Autocitácie súvisia s charakteristikou vedného oboru</a:t>
            </a:r>
            <a:endParaRPr lang="en-US" dirty="0"/>
          </a:p>
          <a:p>
            <a:pPr lvl="1"/>
            <a:r>
              <a:rPr lang="pl-PL" dirty="0"/>
              <a:t>Predmet môže byť úzky, nový alebo len vynárajúci</a:t>
            </a:r>
            <a:endParaRPr lang="en-US" dirty="0"/>
          </a:p>
          <a:p>
            <a:r>
              <a:rPr lang="pl-PL" dirty="0"/>
              <a:t>Multidisciplinárne časopisy majú spravidla nízky pomer autocitácii</a:t>
            </a:r>
            <a:endParaRPr lang="en-US" dirty="0"/>
          </a:p>
          <a:p>
            <a:r>
              <a:rPr lang="pl-PL" dirty="0"/>
              <a:t>Vysoká miera autocitácii môže viesť k vylúčeniu časopisu z JCR aj z WOS</a:t>
            </a:r>
            <a:endParaRPr lang="en-US" dirty="0"/>
          </a:p>
          <a:p>
            <a:endParaRPr lang="en-US" dirty="0"/>
          </a:p>
        </p:txBody>
      </p:sp>
      <p:sp>
        <p:nvSpPr>
          <p:cNvPr id="46083" name="Slide Number Placeholder 3"/>
          <p:cNvSpPr>
            <a:spLocks noGrp="1"/>
          </p:cNvSpPr>
          <p:nvPr>
            <p:ph type="sldNum" sz="quarter" idx="4294967295"/>
          </p:nvPr>
        </p:nvSpPr>
        <p:spPr>
          <a:xfrm>
            <a:off x="8424863" y="6394450"/>
            <a:ext cx="457200" cy="231775"/>
          </a:xfrm>
          <a:prstGeom prst="rect">
            <a:avLst/>
          </a:prstGeom>
          <a:noFill/>
        </p:spPr>
        <p:txBody>
          <a:bodyPr/>
          <a:lstStyle/>
          <a:p>
            <a:fld id="{ACC15DF5-EA4C-45BD-A408-11F4285100A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4294967295"/>
          </p:nvPr>
        </p:nvSpPr>
        <p:spPr>
          <a:xfrm>
            <a:off x="8424863" y="6394450"/>
            <a:ext cx="457200" cy="231775"/>
          </a:xfrm>
          <a:prstGeom prst="rect">
            <a:avLst/>
          </a:prstGeom>
          <a:noFill/>
        </p:spPr>
        <p:txBody>
          <a:bodyPr/>
          <a:lstStyle/>
          <a:p>
            <a:fld id="{9AAF9960-BC6B-4018-96D3-5325FABF24A6}" type="slidenum">
              <a:rPr lang="en-US" smtClean="0"/>
              <a:pPr/>
              <a:t>8</a:t>
            </a:fld>
            <a:endParaRPr lang="en-US" dirty="0"/>
          </a:p>
        </p:txBody>
      </p:sp>
      <p:sp>
        <p:nvSpPr>
          <p:cNvPr id="31746" name="Rectangle 2"/>
          <p:cNvSpPr>
            <a:spLocks noGrp="1" noChangeArrowheads="1"/>
          </p:cNvSpPr>
          <p:nvPr>
            <p:ph type="title"/>
          </p:nvPr>
        </p:nvSpPr>
        <p:spPr/>
        <p:txBody>
          <a:bodyPr/>
          <a:lstStyle/>
          <a:p>
            <a:r>
              <a:rPr lang="pl-PL" dirty="0"/>
              <a:t>Hodnotenie, výber, indexovanie</a:t>
            </a:r>
            <a:endParaRPr lang="en-US" dirty="0"/>
          </a:p>
        </p:txBody>
      </p:sp>
      <p:sp>
        <p:nvSpPr>
          <p:cNvPr id="31747" name="AutoShape 3"/>
          <p:cNvSpPr>
            <a:spLocks noChangeArrowheads="1"/>
          </p:cNvSpPr>
          <p:nvPr/>
        </p:nvSpPr>
        <p:spPr bwMode="auto">
          <a:xfrm>
            <a:off x="914400" y="1484784"/>
            <a:ext cx="1371600" cy="838200"/>
          </a:xfrm>
          <a:prstGeom prst="flowChartProcess">
            <a:avLst/>
          </a:prstGeom>
          <a:solidFill>
            <a:schemeClr val="accent1"/>
          </a:solidFill>
          <a:ln w="28575">
            <a:solidFill>
              <a:schemeClr val="tx1"/>
            </a:solidFill>
            <a:miter lim="800000"/>
            <a:headEnd/>
            <a:tailEnd/>
          </a:ln>
        </p:spPr>
        <p:txBody>
          <a:bodyPr wrap="none" anchor="ctr">
            <a:normAutofit/>
          </a:bodyPr>
          <a:lstStyle/>
          <a:p>
            <a:pPr algn="ctr"/>
            <a:r>
              <a:rPr lang="pl-PL" b="1" dirty="0">
                <a:solidFill>
                  <a:schemeClr val="bg1"/>
                </a:solidFill>
              </a:rPr>
              <a:t>Hodnotenie </a:t>
            </a:r>
          </a:p>
          <a:p>
            <a:pPr algn="ctr"/>
            <a:r>
              <a:rPr lang="pl-PL" b="1" dirty="0">
                <a:solidFill>
                  <a:schemeClr val="bg1"/>
                </a:solidFill>
              </a:rPr>
              <a:t>časopisu</a:t>
            </a:r>
            <a:endParaRPr lang="en-US" b="1" dirty="0">
              <a:solidFill>
                <a:schemeClr val="bg1"/>
              </a:solidFill>
            </a:endParaRPr>
          </a:p>
        </p:txBody>
      </p:sp>
      <p:sp>
        <p:nvSpPr>
          <p:cNvPr id="31748" name="Rectangle 4"/>
          <p:cNvSpPr>
            <a:spLocks noChangeArrowheads="1"/>
          </p:cNvSpPr>
          <p:nvPr/>
        </p:nvSpPr>
        <p:spPr bwMode="auto">
          <a:xfrm>
            <a:off x="3657600" y="1428736"/>
            <a:ext cx="1771656" cy="1046648"/>
          </a:xfrm>
          <a:prstGeom prst="rect">
            <a:avLst/>
          </a:prstGeom>
          <a:solidFill>
            <a:schemeClr val="accent2"/>
          </a:solidFill>
          <a:ln w="28575">
            <a:solidFill>
              <a:schemeClr val="tx1"/>
            </a:solidFill>
            <a:miter lim="800000"/>
            <a:headEnd/>
            <a:tailEnd/>
          </a:ln>
        </p:spPr>
        <p:txBody>
          <a:bodyPr wrap="none" anchor="ctr"/>
          <a:lstStyle/>
          <a:p>
            <a:pPr algn="ctr"/>
            <a:endParaRPr lang="en-US" b="1" dirty="0">
              <a:solidFill>
                <a:schemeClr val="bg1"/>
              </a:solidFill>
            </a:endParaRPr>
          </a:p>
          <a:p>
            <a:pPr algn="ctr"/>
            <a:r>
              <a:rPr lang="pl-PL" b="1" dirty="0">
                <a:solidFill>
                  <a:schemeClr val="bg1"/>
                </a:solidFill>
              </a:rPr>
              <a:t>Rozhodnutie</a:t>
            </a:r>
            <a:endParaRPr lang="en-US" b="1" dirty="0">
              <a:solidFill>
                <a:schemeClr val="bg1"/>
              </a:solidFill>
            </a:endParaRPr>
          </a:p>
          <a:p>
            <a:pPr algn="ctr"/>
            <a:endParaRPr lang="en-US" b="1" dirty="0">
              <a:solidFill>
                <a:schemeClr val="bg1"/>
              </a:solidFill>
            </a:endParaRPr>
          </a:p>
        </p:txBody>
      </p:sp>
      <p:sp>
        <p:nvSpPr>
          <p:cNvPr id="31749" name="Rectangle 5"/>
          <p:cNvSpPr>
            <a:spLocks noChangeArrowheads="1"/>
          </p:cNvSpPr>
          <p:nvPr/>
        </p:nvSpPr>
        <p:spPr bwMode="auto">
          <a:xfrm>
            <a:off x="6754688" y="1484784"/>
            <a:ext cx="2209800" cy="1066800"/>
          </a:xfrm>
          <a:prstGeom prst="rect">
            <a:avLst/>
          </a:prstGeom>
          <a:solidFill>
            <a:schemeClr val="tx2"/>
          </a:solidFill>
          <a:ln w="28575">
            <a:solidFill>
              <a:schemeClr val="tx1"/>
            </a:solidFill>
            <a:miter lim="800000"/>
            <a:headEnd/>
            <a:tailEnd/>
          </a:ln>
        </p:spPr>
        <p:txBody>
          <a:bodyPr wrap="none" anchor="ctr"/>
          <a:lstStyle/>
          <a:p>
            <a:pPr algn="ctr"/>
            <a:r>
              <a:rPr lang="pl-PL" b="1" dirty="0">
                <a:solidFill>
                  <a:schemeClr val="bg1"/>
                </a:solidFill>
              </a:rPr>
              <a:t>Determinácia </a:t>
            </a:r>
          </a:p>
          <a:p>
            <a:pPr algn="ctr"/>
            <a:r>
              <a:rPr lang="pl-PL" b="1" dirty="0">
                <a:solidFill>
                  <a:schemeClr val="bg1"/>
                </a:solidFill>
              </a:rPr>
              <a:t>Web of Science</a:t>
            </a:r>
          </a:p>
          <a:p>
            <a:pPr algn="ctr"/>
            <a:r>
              <a:rPr lang="pl-PL" b="1" dirty="0">
                <a:solidFill>
                  <a:schemeClr val="bg1"/>
                </a:solidFill>
              </a:rPr>
              <a:t>kategórii</a:t>
            </a:r>
            <a:endParaRPr lang="en-US" b="1" dirty="0">
              <a:solidFill>
                <a:schemeClr val="bg1"/>
              </a:solidFill>
            </a:endParaRPr>
          </a:p>
        </p:txBody>
      </p:sp>
      <p:sp>
        <p:nvSpPr>
          <p:cNvPr id="31750" name="AutoShape 6"/>
          <p:cNvSpPr>
            <a:spLocks noChangeArrowheads="1"/>
          </p:cNvSpPr>
          <p:nvPr/>
        </p:nvSpPr>
        <p:spPr bwMode="auto">
          <a:xfrm>
            <a:off x="7686625" y="2708920"/>
            <a:ext cx="485775" cy="838200"/>
          </a:xfrm>
          <a:prstGeom prst="downArrow">
            <a:avLst>
              <a:gd name="adj1" fmla="val 50000"/>
              <a:gd name="adj2" fmla="val 43137"/>
            </a:avLst>
          </a:prstGeom>
          <a:solidFill>
            <a:schemeClr val="hlink"/>
          </a:solidFill>
          <a:ln w="9525">
            <a:solidFill>
              <a:schemeClr val="tx1"/>
            </a:solidFill>
            <a:miter lim="800000"/>
            <a:headEnd/>
            <a:tailEnd/>
          </a:ln>
        </p:spPr>
        <p:txBody>
          <a:bodyPr vert="eaVert" wrap="none" anchor="ctr"/>
          <a:lstStyle/>
          <a:p>
            <a:endParaRPr lang="en-US" dirty="0"/>
          </a:p>
        </p:txBody>
      </p:sp>
      <p:sp>
        <p:nvSpPr>
          <p:cNvPr id="31751" name="AutoShape 7"/>
          <p:cNvSpPr>
            <a:spLocks noChangeArrowheads="1"/>
          </p:cNvSpPr>
          <p:nvPr/>
        </p:nvSpPr>
        <p:spPr bwMode="auto">
          <a:xfrm>
            <a:off x="5539903" y="1772816"/>
            <a:ext cx="976313" cy="485775"/>
          </a:xfrm>
          <a:prstGeom prst="righ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31752" name="Rectangle 8"/>
          <p:cNvSpPr>
            <a:spLocks noChangeArrowheads="1"/>
          </p:cNvSpPr>
          <p:nvPr/>
        </p:nvSpPr>
        <p:spPr bwMode="auto">
          <a:xfrm>
            <a:off x="3962400" y="3717032"/>
            <a:ext cx="1676400" cy="1204912"/>
          </a:xfrm>
          <a:prstGeom prst="rect">
            <a:avLst/>
          </a:prstGeom>
          <a:solidFill>
            <a:schemeClr val="accent2"/>
          </a:solidFill>
          <a:ln w="28575">
            <a:solidFill>
              <a:schemeClr val="tx1"/>
            </a:solidFill>
            <a:miter lim="800000"/>
            <a:headEnd/>
            <a:tailEnd/>
          </a:ln>
        </p:spPr>
        <p:txBody>
          <a:bodyPr wrap="none" anchor="ctr"/>
          <a:lstStyle/>
          <a:p>
            <a:pPr algn="ctr"/>
            <a:endParaRPr lang="en-US" b="1" dirty="0">
              <a:solidFill>
                <a:schemeClr val="bg1"/>
              </a:solidFill>
            </a:endParaRPr>
          </a:p>
          <a:p>
            <a:pPr algn="ctr"/>
            <a:r>
              <a:rPr lang="pl-PL" b="1" dirty="0">
                <a:solidFill>
                  <a:schemeClr val="bg1"/>
                </a:solidFill>
              </a:rPr>
              <a:t>Určenie typov </a:t>
            </a:r>
          </a:p>
          <a:p>
            <a:pPr algn="ctr"/>
            <a:r>
              <a:rPr lang="pl-PL" b="1" dirty="0">
                <a:solidFill>
                  <a:schemeClr val="bg1"/>
                </a:solidFill>
              </a:rPr>
              <a:t>dokumentov</a:t>
            </a:r>
            <a:endParaRPr lang="en-US" b="1" dirty="0">
              <a:solidFill>
                <a:schemeClr val="bg1"/>
              </a:solidFill>
            </a:endParaRPr>
          </a:p>
          <a:p>
            <a:pPr algn="ctr"/>
            <a:endParaRPr lang="en-US" b="1" dirty="0">
              <a:solidFill>
                <a:schemeClr val="bg1"/>
              </a:solidFill>
            </a:endParaRPr>
          </a:p>
        </p:txBody>
      </p:sp>
      <p:sp>
        <p:nvSpPr>
          <p:cNvPr id="31753" name="AutoShape 9"/>
          <p:cNvSpPr>
            <a:spLocks noChangeArrowheads="1"/>
          </p:cNvSpPr>
          <p:nvPr/>
        </p:nvSpPr>
        <p:spPr bwMode="auto">
          <a:xfrm>
            <a:off x="2743200" y="4005064"/>
            <a:ext cx="976313" cy="485775"/>
          </a:xfrm>
          <a:prstGeom prst="lef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31755" name="Rectangle 11"/>
          <p:cNvSpPr>
            <a:spLocks noChangeArrowheads="1"/>
          </p:cNvSpPr>
          <p:nvPr/>
        </p:nvSpPr>
        <p:spPr bwMode="auto">
          <a:xfrm>
            <a:off x="6804248" y="3717032"/>
            <a:ext cx="2133600" cy="1256928"/>
          </a:xfrm>
          <a:prstGeom prst="rect">
            <a:avLst/>
          </a:prstGeom>
          <a:solidFill>
            <a:schemeClr val="accent1"/>
          </a:solidFill>
          <a:ln w="28575">
            <a:solidFill>
              <a:schemeClr val="tx1"/>
            </a:solidFill>
            <a:miter lim="800000"/>
            <a:headEnd/>
            <a:tailEnd/>
          </a:ln>
        </p:spPr>
        <p:txBody>
          <a:bodyPr wrap="none" anchor="ctr"/>
          <a:lstStyle/>
          <a:p>
            <a:pPr algn="ctr"/>
            <a:r>
              <a:rPr lang="pl-PL" b="1" dirty="0">
                <a:solidFill>
                  <a:schemeClr val="bg1"/>
                </a:solidFill>
              </a:rPr>
              <a:t>Výber produktu</a:t>
            </a:r>
          </a:p>
          <a:p>
            <a:pPr algn="ctr"/>
            <a:r>
              <a:rPr lang="pl-PL" b="1" dirty="0">
                <a:solidFill>
                  <a:schemeClr val="bg1"/>
                </a:solidFill>
              </a:rPr>
              <a:t> (špecifický WOS</a:t>
            </a:r>
          </a:p>
          <a:p>
            <a:pPr algn="ctr"/>
            <a:r>
              <a:rPr lang="pl-PL" b="1" dirty="0">
                <a:solidFill>
                  <a:schemeClr val="bg1"/>
                </a:solidFill>
              </a:rPr>
              <a:t>index)</a:t>
            </a:r>
            <a:endParaRPr lang="en-US" b="1" dirty="0">
              <a:solidFill>
                <a:schemeClr val="bg1"/>
              </a:solidFill>
            </a:endParaRPr>
          </a:p>
        </p:txBody>
      </p:sp>
      <p:sp>
        <p:nvSpPr>
          <p:cNvPr id="31756" name="AutoShape 12"/>
          <p:cNvSpPr>
            <a:spLocks noChangeArrowheads="1"/>
          </p:cNvSpPr>
          <p:nvPr/>
        </p:nvSpPr>
        <p:spPr bwMode="auto">
          <a:xfrm>
            <a:off x="5724128" y="4077072"/>
            <a:ext cx="976313" cy="485775"/>
          </a:xfrm>
          <a:prstGeom prst="lef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31757" name="AutoShape 13"/>
          <p:cNvSpPr>
            <a:spLocks noChangeArrowheads="1"/>
          </p:cNvSpPr>
          <p:nvPr/>
        </p:nvSpPr>
        <p:spPr bwMode="auto">
          <a:xfrm>
            <a:off x="2438400" y="1700808"/>
            <a:ext cx="976313" cy="485775"/>
          </a:xfrm>
          <a:prstGeom prst="righ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15" name="TextBox 14"/>
          <p:cNvSpPr txBox="1"/>
          <p:nvPr/>
        </p:nvSpPr>
        <p:spPr>
          <a:xfrm>
            <a:off x="2448272" y="5541039"/>
            <a:ext cx="5652120" cy="1200329"/>
          </a:xfrm>
          <a:prstGeom prst="rect">
            <a:avLst/>
          </a:prstGeom>
          <a:noFill/>
          <a:ln w="31750">
            <a:solidFill>
              <a:schemeClr val="accent1">
                <a:shade val="95000"/>
                <a:satMod val="105000"/>
              </a:schemeClr>
            </a:solidFill>
          </a:ln>
        </p:spPr>
        <p:txBody>
          <a:bodyPr wrap="square" rtlCol="0">
            <a:spAutoFit/>
          </a:bodyPr>
          <a:lstStyle/>
          <a:p>
            <a:pPr algn="ctr"/>
            <a:r>
              <a:rPr lang="pl-PL" dirty="0"/>
              <a:t>Sledovanie a hodnotenie časopisu naďalej pokračuje, zahrňuje sledovanie mieru autocitácii, vydávanie včas, dodržovanie editoriálnych zvyklostí, kým je časopis indexovaný vo Web of Science    </a:t>
            </a:r>
            <a:endParaRPr lang="en-US" dirty="0"/>
          </a:p>
        </p:txBody>
      </p:sp>
      <p:sp>
        <p:nvSpPr>
          <p:cNvPr id="16" name="Oval 15"/>
          <p:cNvSpPr/>
          <p:nvPr/>
        </p:nvSpPr>
        <p:spPr>
          <a:xfrm>
            <a:off x="683568" y="3456384"/>
            <a:ext cx="1944216" cy="1556792"/>
          </a:xfrm>
          <a:prstGeom prst="ellips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l-PL" b="1" dirty="0">
                <a:solidFill>
                  <a:schemeClr val="bg1"/>
                </a:solidFill>
              </a:rPr>
              <a:t>Začiatok indexácie</a:t>
            </a:r>
            <a:endParaRPr lang="en-US" b="1" dirty="0">
              <a:solidFill>
                <a:schemeClr val="bg1"/>
              </a:solidFill>
            </a:endParaRPr>
          </a:p>
          <a:p>
            <a:pPr algn="ctr"/>
            <a:endParaRPr lang="en-US" dirty="0"/>
          </a:p>
        </p:txBody>
      </p:sp>
      <p:cxnSp>
        <p:nvCxnSpPr>
          <p:cNvPr id="18" name="Shape 17"/>
          <p:cNvCxnSpPr>
            <a:endCxn id="15" idx="1"/>
          </p:cNvCxnSpPr>
          <p:nvPr/>
        </p:nvCxnSpPr>
        <p:spPr>
          <a:xfrm rot="16200000" flipH="1">
            <a:off x="1649972" y="5342903"/>
            <a:ext cx="1056033" cy="54056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850900" y="457200"/>
            <a:ext cx="8078818" cy="854075"/>
          </a:xfrm>
        </p:spPr>
        <p:txBody>
          <a:bodyPr/>
          <a:lstStyle/>
          <a:p>
            <a:r>
              <a:rPr lang="pl-PL" dirty="0"/>
              <a:t>Ako podať časopis na hodnotenie do WOS?</a:t>
            </a:r>
            <a:br>
              <a:rPr lang="pl-PL" dirty="0"/>
            </a:br>
            <a:endParaRPr lang="en-US" dirty="0"/>
          </a:p>
        </p:txBody>
      </p:sp>
      <p:sp>
        <p:nvSpPr>
          <p:cNvPr id="33794" name="Content Placeholder 2"/>
          <p:cNvSpPr>
            <a:spLocks noGrp="1"/>
          </p:cNvSpPr>
          <p:nvPr>
            <p:ph idx="1"/>
          </p:nvPr>
        </p:nvSpPr>
        <p:spPr>
          <a:xfrm>
            <a:off x="762000" y="1447800"/>
            <a:ext cx="8077200" cy="4648200"/>
          </a:xfrm>
        </p:spPr>
        <p:txBody>
          <a:bodyPr/>
          <a:lstStyle/>
          <a:p>
            <a:r>
              <a:rPr lang="pl-PL" dirty="0"/>
              <a:t>Elektronická verzia je preferovaná; viac informácii:  </a:t>
            </a:r>
            <a:r>
              <a:rPr lang="en-US" sz="1800" b="1" dirty="0">
                <a:solidFill>
                  <a:srgbClr val="0070C0"/>
                </a:solidFill>
                <a:hlinkClick r:id="rId3"/>
              </a:rPr>
              <a:t>http://science.thomsonreuters.com/info/journalsubmission/</a:t>
            </a:r>
            <a:endParaRPr lang="en-US" sz="1800" b="1" dirty="0">
              <a:solidFill>
                <a:srgbClr val="0070C0"/>
              </a:solidFill>
            </a:endParaRPr>
          </a:p>
          <a:p>
            <a:pPr lvl="1"/>
            <a:r>
              <a:rPr lang="sk-SK" dirty="0"/>
              <a:t>Treba poslať</a:t>
            </a:r>
            <a:r>
              <a:rPr lang="en-US" dirty="0"/>
              <a:t>:</a:t>
            </a:r>
          </a:p>
          <a:p>
            <a:pPr lvl="2"/>
            <a:r>
              <a:rPr lang="cs-CZ" sz="1800" dirty="0"/>
              <a:t>www stránky</a:t>
            </a:r>
            <a:r>
              <a:rPr lang="en-US" sz="1800" dirty="0"/>
              <a:t> (</a:t>
            </a:r>
            <a:r>
              <a:rPr lang="sk-SK" sz="1800" dirty="0"/>
              <a:t>preferovaný</a:t>
            </a:r>
            <a:r>
              <a:rPr lang="en-US" sz="1800" dirty="0"/>
              <a:t>)</a:t>
            </a:r>
          </a:p>
          <a:p>
            <a:pPr lvl="2"/>
            <a:r>
              <a:rPr lang="pl-PL" sz="1800" dirty="0"/>
              <a:t>Prihlasovacie údaje na www. D</a:t>
            </a:r>
            <a:r>
              <a:rPr lang="sk-SK" sz="1800" dirty="0"/>
              <a:t>ôležité</a:t>
            </a:r>
            <a:r>
              <a:rPr lang="pl-PL" sz="1800" dirty="0"/>
              <a:t>: prístup k plnému textu je potrebný po celej dobe hodnotenia  (3 zasebouidúce čísla)</a:t>
            </a:r>
            <a:endParaRPr lang="en-US" sz="1800" dirty="0"/>
          </a:p>
          <a:p>
            <a:r>
              <a:rPr lang="pl-PL" dirty="0"/>
              <a:t>Tlačená/Tištená verzia: </a:t>
            </a:r>
            <a:endParaRPr lang="en-US" dirty="0"/>
          </a:p>
          <a:p>
            <a:pPr lvl="1">
              <a:buNone/>
            </a:pPr>
            <a:r>
              <a:rPr lang="pl-PL" dirty="0"/>
              <a:t>	- 3 zaseb</a:t>
            </a:r>
            <a:r>
              <a:rPr lang="en-GB" dirty="0"/>
              <a:t>e</a:t>
            </a:r>
            <a:r>
              <a:rPr lang="pl-PL" dirty="0"/>
              <a:t>idúce čísla posielané do Philadelphie hneď po vydaniu na adresu: </a:t>
            </a:r>
            <a:br>
              <a:rPr lang="en-US" dirty="0"/>
            </a:br>
            <a:endParaRPr lang="en-US" dirty="0"/>
          </a:p>
        </p:txBody>
      </p:sp>
      <p:sp>
        <p:nvSpPr>
          <p:cNvPr id="33795" name="Rectangle 3"/>
          <p:cNvSpPr>
            <a:spLocks noChangeArrowheads="1"/>
          </p:cNvSpPr>
          <p:nvPr/>
        </p:nvSpPr>
        <p:spPr bwMode="auto">
          <a:xfrm>
            <a:off x="3995936" y="4869160"/>
            <a:ext cx="3466808" cy="1569660"/>
          </a:xfrm>
          <a:prstGeom prst="rect">
            <a:avLst/>
          </a:prstGeom>
          <a:noFill/>
          <a:ln w="9525">
            <a:noFill/>
            <a:miter lim="800000"/>
            <a:headEnd/>
            <a:tailEnd/>
          </a:ln>
        </p:spPr>
        <p:txBody>
          <a:bodyPr wrap="square">
            <a:spAutoFit/>
          </a:bodyPr>
          <a:lstStyle/>
          <a:p>
            <a:pPr lvl="1"/>
            <a:r>
              <a:rPr lang="en-US" sz="1600" b="1" dirty="0"/>
              <a:t>Publication Processing</a:t>
            </a:r>
            <a:br>
              <a:rPr lang="en-US" sz="1600" b="1" dirty="0"/>
            </a:br>
            <a:r>
              <a:rPr lang="en-US" sz="1600" b="1" dirty="0"/>
              <a:t>Thomson Reuters</a:t>
            </a:r>
            <a:br>
              <a:rPr lang="en-US" sz="1600" b="1" dirty="0"/>
            </a:br>
            <a:r>
              <a:rPr lang="en-US" sz="1600" b="1" dirty="0"/>
              <a:t>1500 Spring Garden Street</a:t>
            </a:r>
            <a:br>
              <a:rPr lang="en-US" sz="1600" b="1" dirty="0"/>
            </a:br>
            <a:r>
              <a:rPr lang="en-US" sz="1600" b="1" dirty="0"/>
              <a:t>Fourth Floor</a:t>
            </a:r>
            <a:br>
              <a:rPr lang="en-US" sz="1600" b="1" dirty="0"/>
            </a:br>
            <a:r>
              <a:rPr lang="en-US" sz="1600" b="1" dirty="0"/>
              <a:t>Philadelphia, PA 19130</a:t>
            </a:r>
            <a:br>
              <a:rPr lang="en-US" sz="1600" b="1" dirty="0"/>
            </a:br>
            <a:r>
              <a:rPr lang="en-US" sz="1600" b="1" dirty="0"/>
              <a:t>USA</a:t>
            </a:r>
          </a:p>
        </p:txBody>
      </p:sp>
      <p:sp>
        <p:nvSpPr>
          <p:cNvPr id="33796" name="Slide Number Placeholder 4"/>
          <p:cNvSpPr>
            <a:spLocks noGrp="1"/>
          </p:cNvSpPr>
          <p:nvPr>
            <p:ph type="sldNum" sz="quarter" idx="4294967295"/>
          </p:nvPr>
        </p:nvSpPr>
        <p:spPr>
          <a:xfrm>
            <a:off x="8424863" y="6394450"/>
            <a:ext cx="457200" cy="231775"/>
          </a:xfrm>
          <a:prstGeom prst="rect">
            <a:avLst/>
          </a:prstGeom>
          <a:noFill/>
        </p:spPr>
        <p:txBody>
          <a:bodyPr/>
          <a:lstStyle/>
          <a:p>
            <a:fld id="{D805B05F-96BB-4F59-92FB-26FAE029AD6F}" type="slidenum">
              <a:rPr lang="en-US" smtClean="0"/>
              <a:pPr/>
              <a:t>9</a:t>
            </a:fld>
            <a:endParaRPr lang="en-US" dirty="0"/>
          </a:p>
        </p:txBody>
      </p:sp>
    </p:spTree>
  </p:cSld>
  <p:clrMapOvr>
    <a:masterClrMapping/>
  </p:clrMapOvr>
</p:sld>
</file>

<file path=ppt/theme/theme1.xml><?xml version="1.0" encoding="utf-8"?>
<a:theme xmlns:a="http://schemas.openxmlformats.org/drawingml/2006/main" name="1_blank">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2822</TotalTime>
  <Words>1509</Words>
  <Application>Microsoft Office PowerPoint</Application>
  <PresentationFormat>Předvádění na obrazovce (4:3)</PresentationFormat>
  <Paragraphs>270</Paragraphs>
  <Slides>40</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40</vt:i4>
      </vt:variant>
    </vt:vector>
  </HeadingPairs>
  <TitlesOfParts>
    <vt:vector size="44" baseType="lpstr">
      <vt:lpstr>Arial</vt:lpstr>
      <vt:lpstr>Calibri</vt:lpstr>
      <vt:lpstr>Knowledge Light</vt:lpstr>
      <vt:lpstr>1_blank</vt:lpstr>
      <vt:lpstr>          Výber časopisov do WOS - kritéria a tipy na prípravu časopisu     </vt:lpstr>
      <vt:lpstr>Obsah</vt:lpstr>
      <vt:lpstr>Cieľ</vt:lpstr>
      <vt:lpstr>Výber časopisov</vt:lpstr>
      <vt:lpstr>Pár slov o medzinárodnom aspekte</vt:lpstr>
      <vt:lpstr>Citačné analýzy</vt:lpstr>
      <vt:lpstr>Pár slov o autocitáciach na úrovni časopisov</vt:lpstr>
      <vt:lpstr>Hodnotenie, výber, indexovanie</vt:lpstr>
      <vt:lpstr>Ako podať časopis na hodnotenie do WOS? </vt:lpstr>
      <vt:lpstr>Sprievodný dopis</vt:lpstr>
      <vt:lpstr>Prezentace aplikace PowerPoint</vt:lpstr>
      <vt:lpstr>Výber časopisov</vt:lpstr>
      <vt:lpstr>Citačná analýza – Cited Reference Search</vt:lpstr>
      <vt:lpstr>Distribúcia citácii (citačný report na citujúce články 2006-2012)*</vt:lpstr>
      <vt:lpstr>Kto nás cituje vo WOS: kategórie/typy dokumentov/roky</vt:lpstr>
      <vt:lpstr>...A časopisy </vt:lpstr>
      <vt:lpstr>Benchmark – Journal Citation Report – Scope Notes</vt:lpstr>
      <vt:lpstr>Benchmark – Journal Citation Report – Scope Notes</vt:lpstr>
      <vt:lpstr>Benchmark – Journal Citation Report  </vt:lpstr>
      <vt:lpstr>Ako často vydávať</vt:lpstr>
      <vt:lpstr>Najlepšie časopisy v kategórii v JCR  </vt:lpstr>
      <vt:lpstr>Porovnateľné časopisy, napr. podľa počtu článkov </vt:lpstr>
      <vt:lpstr>Prezentace aplikace PowerPoint</vt:lpstr>
      <vt:lpstr>Strategické kroky    </vt:lpstr>
      <vt:lpstr>Buďte konzistentní</vt:lpstr>
      <vt:lpstr>       Sledujte konkurenciu</vt:lpstr>
      <vt:lpstr>Stránky konkurencie   </vt:lpstr>
      <vt:lpstr> Ponúknite lepšie služby než konkurencia </vt:lpstr>
      <vt:lpstr>WOS Vám pomôže nájsť potenciálnych autorov </vt:lpstr>
      <vt:lpstr>Marketing časopisu a image </vt:lpstr>
      <vt:lpstr>  </vt:lpstr>
      <vt:lpstr>Dôkladný výber článkov a profesionálna korešpondencia so všetkými autormi   </vt:lpstr>
      <vt:lpstr>RESEACHER ID – viac než len zoznam publikácii* </vt:lpstr>
      <vt:lpstr>Prezentace aplikace PowerPoint</vt:lpstr>
      <vt:lpstr>A nakoniec….</vt:lpstr>
      <vt:lpstr>Najčastejšie dôvody</vt:lpstr>
      <vt:lpstr>Najčastejšie dôvody – stredná Európa</vt:lpstr>
      <vt:lpstr>Časopisy nedávno akceptované do Web of Science - inšpirácia</vt:lpstr>
      <vt:lpstr>Výber konferenčných zborníkov</vt:lpstr>
      <vt:lpstr>      Ďakujeme    </vt:lpstr>
    </vt:vector>
  </TitlesOfParts>
  <Company>Thomson Reuters Markets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Czasopisma Naukowe AGH</dc:title>
  <dc:creator>Malgorzata Krasowska</dc:creator>
  <cp:lastModifiedBy>Lea Novotná</cp:lastModifiedBy>
  <cp:revision>241</cp:revision>
  <cp:lastPrinted>2013-05-23T13:23:11Z</cp:lastPrinted>
  <dcterms:created xsi:type="dcterms:W3CDTF">2012-01-24T09:51:27Z</dcterms:created>
  <dcterms:modified xsi:type="dcterms:W3CDTF">2018-07-24T13:43:35Z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